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92" r:id="rId4"/>
    <p:sldId id="294" r:id="rId5"/>
    <p:sldId id="293" r:id="rId6"/>
    <p:sldId id="291"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49FE8-1A39-4F73-8791-C2D8B64BD269}" type="datetimeFigureOut">
              <a:rPr lang="en-US" smtClean="0"/>
              <a:pPr/>
              <a:t>13-Dec-18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A46BEE-5574-412B-B498-3788E435FB52}" type="slidenum">
              <a:rPr lang="en-US" smtClean="0"/>
              <a:pPr/>
              <a:t>‹#›</a:t>
            </a:fld>
            <a:endParaRPr lang="en-US"/>
          </a:p>
        </p:txBody>
      </p:sp>
    </p:spTree>
    <p:extLst>
      <p:ext uri="{BB962C8B-B14F-4D97-AF65-F5344CB8AC3E}">
        <p14:creationId xmlns="" xmlns:p14="http://schemas.microsoft.com/office/powerpoint/2010/main" val="390402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46BEE-5574-412B-B498-3788E435FB52}" type="slidenum">
              <a:rPr lang="en-US" smtClean="0"/>
              <a:pPr/>
              <a:t>1</a:t>
            </a:fld>
            <a:endParaRPr lang="en-US"/>
          </a:p>
        </p:txBody>
      </p:sp>
    </p:spTree>
    <p:extLst>
      <p:ext uri="{BB962C8B-B14F-4D97-AF65-F5344CB8AC3E}">
        <p14:creationId xmlns="" xmlns:p14="http://schemas.microsoft.com/office/powerpoint/2010/main" val="1141982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2</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3</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4</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5</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6</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7</a:t>
            </a:fld>
            <a:endParaRPr lang="en-US"/>
          </a:p>
        </p:txBody>
      </p:sp>
    </p:spTree>
    <p:extLst>
      <p:ext uri="{BB962C8B-B14F-4D97-AF65-F5344CB8AC3E}">
        <p14:creationId xmlns="" xmlns:p14="http://schemas.microsoft.com/office/powerpoint/2010/main" val="1895102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13-Dec-18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13-Dec-18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13-Dec-18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13-Dec-18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tiff"/><Relationship Id="rId4" Type="http://schemas.openxmlformats.org/officeDocument/2006/relationships/image" Target="../media/image3.tiff"/></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11835" y="82295"/>
            <a:ext cx="8720329" cy="6693409"/>
          </a:xfrm>
          <a:prstGeom prst="rect">
            <a:avLst/>
          </a:prstGeom>
        </p:spPr>
      </p:pic>
      <p:sp>
        <p:nvSpPr>
          <p:cNvPr id="1026" name="Text Box 2"/>
          <p:cNvSpPr txBox="1">
            <a:spLocks noChangeArrowheads="1"/>
          </p:cNvSpPr>
          <p:nvPr/>
        </p:nvSpPr>
        <p:spPr bwMode="auto">
          <a:xfrm>
            <a:off x="1447800" y="4377013"/>
            <a:ext cx="6037729" cy="632478"/>
          </a:xfrm>
          <a:prstGeom prst="rect">
            <a:avLst/>
          </a:prstGeom>
          <a:solidFill>
            <a:srgbClr val="FFFFFF"/>
          </a:solidFill>
          <a:ln w="9525">
            <a:solidFill>
              <a:srgbClr val="2E74B5"/>
            </a:solidFill>
            <a:prstDash val="dash"/>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bs-Latn-BA" sz="1100" dirty="0" smtClean="0"/>
              <a:t>This project has been funded with support from the European Commission. This publication reflects the views only of the author, and the Commission cannot be held responsible for any use which may be made of the information contained therein</a:t>
            </a:r>
            <a:r>
              <a:rPr lang="en-US" sz="1100" dirty="0"/>
              <a:t>.</a:t>
            </a:r>
            <a:endParaRPr lang="en-US" sz="1100" dirty="0" smtClean="0"/>
          </a:p>
        </p:txBody>
      </p:sp>
      <p:sp>
        <p:nvSpPr>
          <p:cNvPr id="7" name="Subtitle 2"/>
          <p:cNvSpPr>
            <a:spLocks noGrp="1"/>
          </p:cNvSpPr>
          <p:nvPr>
            <p:ph type="subTitle" idx="1"/>
          </p:nvPr>
        </p:nvSpPr>
        <p:spPr>
          <a:xfrm>
            <a:off x="1237129" y="1709738"/>
            <a:ext cx="6400800" cy="1143000"/>
          </a:xfrm>
        </p:spPr>
        <p:txBody>
          <a:bodyPr/>
          <a:lstStyle/>
          <a:p>
            <a:r>
              <a:rPr lang="sr-Latn-BA"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Dissemination and sustainability </a:t>
            </a:r>
            <a:endParaRPr lang="bs-Latn-BA"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sp>
        <p:nvSpPr>
          <p:cNvPr id="8" name="Title 1"/>
          <p:cNvSpPr txBox="1">
            <a:spLocks/>
          </p:cNvSpPr>
          <p:nvPr/>
        </p:nvSpPr>
        <p:spPr>
          <a:xfrm>
            <a:off x="551329" y="2788729"/>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chemeClr val="accent1">
                    <a:lumMod val="75000"/>
                  </a:schemeClr>
                </a:solidFill>
                <a:latin typeface="Calibri Light" pitchFamily="34" charset="0"/>
                <a:cs typeface="Calibri Light" pitchFamily="34" charset="0"/>
              </a:rPr>
              <a:t>Milan Gocić</a:t>
            </a:r>
          </a:p>
          <a:p>
            <a:r>
              <a:rPr lang="sr-Latn-BA" sz="1800" dirty="0" smtClean="0">
                <a:solidFill>
                  <a:schemeClr val="accent1">
                    <a:lumMod val="75000"/>
                  </a:schemeClr>
                </a:solidFill>
                <a:latin typeface="Calibri Light" pitchFamily="34" charset="0"/>
                <a:cs typeface="Calibri Light" pitchFamily="34" charset="0"/>
              </a:rPr>
              <a:t>University of Niš</a:t>
            </a:r>
            <a:endParaRPr lang="bs-Latn-BA" sz="1800" dirty="0">
              <a:solidFill>
                <a:schemeClr val="accent1">
                  <a:lumMod val="75000"/>
                </a:schemeClr>
              </a:solidFill>
              <a:latin typeface="Calibri Light" pitchFamily="34" charset="0"/>
              <a:cs typeface="Calibri Light" pitchFamily="34" charset="0"/>
            </a:endParaRPr>
          </a:p>
        </p:txBody>
      </p:sp>
      <p:sp>
        <p:nvSpPr>
          <p:cNvPr id="9" name="Title 1"/>
          <p:cNvSpPr txBox="1">
            <a:spLocks/>
          </p:cNvSpPr>
          <p:nvPr/>
        </p:nvSpPr>
        <p:spPr>
          <a:xfrm>
            <a:off x="551329" y="3700178"/>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chemeClr val="accent1">
                    <a:lumMod val="75000"/>
                  </a:schemeClr>
                </a:solidFill>
                <a:latin typeface="Calibri Light" pitchFamily="34" charset="0"/>
                <a:cs typeface="Calibri Light" pitchFamily="34" charset="0"/>
              </a:rPr>
              <a:t>Kick-off meeting/ </a:t>
            </a:r>
            <a:r>
              <a:rPr lang="sr-Latn-BA" sz="1800" dirty="0" smtClean="0">
                <a:solidFill>
                  <a:schemeClr val="accent1">
                    <a:lumMod val="75000"/>
                  </a:schemeClr>
                </a:solidFill>
                <a:latin typeface="Calibri Light" pitchFamily="34" charset="0"/>
                <a:cs typeface="Calibri Light" pitchFamily="34" charset="0"/>
              </a:rPr>
              <a:t>20 </a:t>
            </a:r>
            <a:r>
              <a:rPr lang="sr-Latn-BA" sz="1800" dirty="0" smtClean="0">
                <a:solidFill>
                  <a:schemeClr val="accent1">
                    <a:lumMod val="75000"/>
                  </a:schemeClr>
                </a:solidFill>
                <a:latin typeface="Calibri Light" pitchFamily="34" charset="0"/>
                <a:cs typeface="Calibri Light" pitchFamily="34" charset="0"/>
              </a:rPr>
              <a:t>December 2018</a:t>
            </a:r>
            <a:endParaRPr lang="bs-Latn-BA" sz="1800" dirty="0">
              <a:solidFill>
                <a:schemeClr val="accent1">
                  <a:lumMod val="75000"/>
                </a:schemeClr>
              </a:solidFill>
              <a:latin typeface="Calibri Light" pitchFamily="34" charset="0"/>
              <a:cs typeface="Calibri Light"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b="1" dirty="0" smtClean="0">
                <a:solidFill>
                  <a:schemeClr val="tx2">
                    <a:lumMod val="60000"/>
                    <a:lumOff val="40000"/>
                  </a:schemeClr>
                </a:solidFill>
                <a:latin typeface="Calibri Light" pitchFamily="34" charset="0"/>
                <a:cs typeface="Calibri Light" pitchFamily="34" charset="0"/>
              </a:rPr>
              <a:t>Dissemination</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sr-Latn-RS" sz="2600" b="1"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rPr>
              <a:t>Requirements of the Grant agreement</a:t>
            </a:r>
          </a:p>
          <a:p>
            <a:pPr marL="800100" lvl="1" indent="-342900" algn="just">
              <a:spcBef>
                <a:spcPct val="20000"/>
              </a:spcBef>
              <a:buFont typeface="Wingdings" pitchFamily="2" charset="2"/>
              <a:buChar char="§"/>
              <a:defRPr/>
            </a:pPr>
            <a:r>
              <a:rPr lang="sr-Latn-RS" sz="2600" b="1" dirty="0" smtClean="0">
                <a:latin typeface="Calibri Light" pitchFamily="34" charset="0"/>
                <a:cs typeface="Calibri Light" pitchFamily="34" charset="0"/>
              </a:rPr>
              <a:t>Visibility</a:t>
            </a:r>
            <a:r>
              <a:rPr lang="sr-Latn-RS" sz="2600" dirty="0" smtClean="0">
                <a:latin typeface="Calibri Light" pitchFamily="34" charset="0"/>
                <a:cs typeface="Calibri Light" pitchFamily="34" charset="0"/>
              </a:rPr>
              <a:t> of project results</a:t>
            </a:r>
          </a:p>
          <a:p>
            <a:pPr marL="800100" lvl="1" indent="-342900" algn="just">
              <a:spcBef>
                <a:spcPct val="20000"/>
              </a:spcBef>
              <a:buFont typeface="Wingdings" pitchFamily="2" charset="2"/>
              <a:buChar char="§"/>
              <a:defRPr/>
            </a:pPr>
            <a:r>
              <a:rPr kumimoji="0" lang="sr-Latn-RS" sz="2600" b="0"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rPr>
              <a:t>Availability of </a:t>
            </a:r>
            <a:r>
              <a:rPr kumimoji="0" lang="sr-Latn-RS" sz="2600" b="1"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rPr>
              <a:t>materials produced</a:t>
            </a:r>
          </a:p>
          <a:p>
            <a:pPr marL="800100" lvl="1" indent="-342900" algn="just">
              <a:spcBef>
                <a:spcPct val="20000"/>
              </a:spcBef>
              <a:buFont typeface="Wingdings" pitchFamily="2" charset="2"/>
              <a:buChar char="§"/>
              <a:defRPr/>
            </a:pPr>
            <a:r>
              <a:rPr kumimoji="0" lang="sr-Latn-RS" sz="2600" b="0"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rPr>
              <a:t>Use correct </a:t>
            </a:r>
            <a:r>
              <a:rPr kumimoji="0" lang="sr-Latn-RS" sz="2600" b="1"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rPr>
              <a:t>logo and disclaimer</a:t>
            </a:r>
            <a:endParaRPr kumimoji="0" lang="sr-Latn-RS" sz="2600" b="1"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sr-Latn-RS" sz="2600" b="0"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rPr>
              <a:t>Important to </a:t>
            </a:r>
            <a:r>
              <a:rPr kumimoji="0" lang="sr-Latn-RS" sz="2600" b="1"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rPr>
              <a:t>define stakeholders </a:t>
            </a:r>
            <a:r>
              <a:rPr kumimoji="0" lang="sr-Latn-RS" sz="2600" b="0"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rPr>
              <a:t>and </a:t>
            </a:r>
            <a:r>
              <a:rPr kumimoji="0" lang="sr-Latn-RS" sz="2600" b="1"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rPr>
              <a:t>plan dissemination </a:t>
            </a:r>
            <a:r>
              <a:rPr kumimoji="0" lang="sr-Latn-RS" sz="2600" b="0"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rPr>
              <a:t>according to </a:t>
            </a:r>
            <a:r>
              <a:rPr kumimoji="0" lang="sr-Latn-RS" sz="2600" b="1"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rPr>
              <a:t>target groups</a:t>
            </a:r>
          </a:p>
          <a:p>
            <a:pPr marL="800100" lvl="1" indent="-342900" algn="just">
              <a:spcBef>
                <a:spcPct val="20000"/>
              </a:spcBef>
              <a:buFont typeface="Wingdings" pitchFamily="2" charset="2"/>
              <a:buChar char="§"/>
              <a:defRPr/>
            </a:pPr>
            <a:r>
              <a:rPr kumimoji="0" lang="sr-Latn-RS" sz="2600" b="0"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rPr>
              <a:t>Internal and external target groups</a:t>
            </a:r>
          </a:p>
          <a:p>
            <a:pPr marL="800100" lvl="1" indent="-342900" algn="just">
              <a:spcBef>
                <a:spcPct val="20000"/>
              </a:spcBef>
              <a:buFont typeface="Wingdings" pitchFamily="2" charset="2"/>
              <a:buChar char="§"/>
              <a:defRPr/>
            </a:pPr>
            <a:r>
              <a:rPr lang="sr-Latn-RS" sz="2600" dirty="0" smtClean="0">
                <a:latin typeface="Calibri Light" pitchFamily="34" charset="0"/>
                <a:cs typeface="Calibri Light" pitchFamily="34" charset="0"/>
              </a:rPr>
              <a:t>Dissemination at regional level</a:t>
            </a:r>
          </a:p>
          <a:p>
            <a:pPr marL="342900" indent="-342900" algn="just">
              <a:spcBef>
                <a:spcPct val="20000"/>
              </a:spcBef>
              <a:buFont typeface="Wingdings" pitchFamily="2" charset="2"/>
              <a:buChar char="Ø"/>
              <a:defRPr/>
            </a:pPr>
            <a:r>
              <a:rPr kumimoji="0" lang="sr-Latn-RS" sz="2600" b="0"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rPr>
              <a:t>Produce </a:t>
            </a:r>
            <a:r>
              <a:rPr kumimoji="0" lang="sr-Latn-RS" sz="2600" b="1"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rPr>
              <a:t>dissemination plan</a:t>
            </a:r>
            <a:endParaRPr kumimoji="0" lang="sr-Latn-RS" sz="2600" b="1"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b="1" dirty="0" smtClean="0">
                <a:solidFill>
                  <a:schemeClr val="tx2">
                    <a:lumMod val="60000"/>
                    <a:lumOff val="40000"/>
                  </a:schemeClr>
                </a:solidFill>
                <a:latin typeface="Calibri Light" pitchFamily="34" charset="0"/>
                <a:cs typeface="Calibri Light" pitchFamily="34" charset="0"/>
              </a:rPr>
              <a:t>Publicity/visibility rules</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buFont typeface="Wingdings" pitchFamily="2" charset="2"/>
              <a:buChar char="Ø"/>
            </a:pPr>
            <a:r>
              <a:rPr lang="en-US" sz="2600" dirty="0" smtClean="0"/>
              <a:t>Project </a:t>
            </a:r>
            <a:r>
              <a:rPr lang="en-US" sz="2600" dirty="0" smtClean="0"/>
              <a:t>publications and results (Art. I.10.9): </a:t>
            </a:r>
          </a:p>
          <a:p>
            <a:pPr lvl="1">
              <a:buFont typeface="Wingdings" pitchFamily="2" charset="2"/>
              <a:buChar char="§"/>
            </a:pPr>
            <a:r>
              <a:rPr lang="sr-Latn-RS" sz="2600" dirty="0" smtClean="0"/>
              <a:t> </a:t>
            </a:r>
            <a:r>
              <a:rPr lang="en-US" sz="2600" dirty="0" smtClean="0"/>
              <a:t>Must </a:t>
            </a:r>
            <a:r>
              <a:rPr lang="en-US" sz="2600" b="1" dirty="0" smtClean="0"/>
              <a:t>display </a:t>
            </a:r>
            <a:r>
              <a:rPr lang="en-US" sz="2600" b="1" dirty="0" smtClean="0">
                <a:solidFill>
                  <a:srgbClr val="FF0000"/>
                </a:solidFill>
              </a:rPr>
              <a:t>Erasmus+ Logo </a:t>
            </a:r>
          </a:p>
          <a:p>
            <a:endParaRPr lang="en-US" sz="2600" dirty="0" smtClean="0"/>
          </a:p>
          <a:p>
            <a:pPr lvl="1" algn="just">
              <a:buFont typeface="Wingdings" pitchFamily="2" charset="2"/>
              <a:buChar char="§"/>
            </a:pPr>
            <a:r>
              <a:rPr lang="sr-Latn-RS" sz="2600" dirty="0" smtClean="0"/>
              <a:t> </a:t>
            </a:r>
            <a:r>
              <a:rPr lang="en-US" sz="2600" dirty="0" smtClean="0"/>
              <a:t>Must </a:t>
            </a:r>
            <a:r>
              <a:rPr lang="en-US" sz="2600" dirty="0" smtClean="0"/>
              <a:t>include this </a:t>
            </a:r>
            <a:r>
              <a:rPr lang="en-US" sz="2600" b="1" dirty="0" smtClean="0"/>
              <a:t>sentence: </a:t>
            </a:r>
            <a:r>
              <a:rPr lang="en-US" sz="2600" b="1" dirty="0" smtClean="0"/>
              <a:t>"</a:t>
            </a:r>
            <a:r>
              <a:rPr lang="en-US" sz="2600" b="1" dirty="0" smtClean="0">
                <a:solidFill>
                  <a:srgbClr val="FF0000"/>
                </a:solidFill>
              </a:rPr>
              <a:t>Co-funded </a:t>
            </a:r>
            <a:r>
              <a:rPr lang="en-US" sz="2600" b="1" dirty="0" smtClean="0">
                <a:solidFill>
                  <a:srgbClr val="FF0000"/>
                </a:solidFill>
              </a:rPr>
              <a:t>by the Erasmus+ </a:t>
            </a:r>
            <a:r>
              <a:rPr lang="en-US" sz="2600" b="1" dirty="0" err="1" smtClean="0">
                <a:solidFill>
                  <a:srgbClr val="FF0000"/>
                </a:solidFill>
              </a:rPr>
              <a:t>Programme</a:t>
            </a:r>
            <a:r>
              <a:rPr lang="en-US" sz="2600" b="1" dirty="0" smtClean="0">
                <a:solidFill>
                  <a:srgbClr val="FF0000"/>
                </a:solidFill>
              </a:rPr>
              <a:t> of the European Union</a:t>
            </a:r>
            <a:r>
              <a:rPr lang="en-US" sz="2600" b="1" dirty="0" smtClean="0"/>
              <a:t>" </a:t>
            </a:r>
          </a:p>
          <a:p>
            <a:pPr lvl="1">
              <a:buFont typeface="Wingdings" pitchFamily="2" charset="2"/>
              <a:buChar char="§"/>
            </a:pPr>
            <a:r>
              <a:rPr lang="en-US" sz="2600" dirty="0" smtClean="0"/>
              <a:t>Must </a:t>
            </a:r>
            <a:r>
              <a:rPr lang="en-US" sz="2600" b="1" dirty="0" smtClean="0"/>
              <a:t>include </a:t>
            </a:r>
            <a:r>
              <a:rPr lang="en-US" sz="2600" b="1" dirty="0" smtClean="0">
                <a:solidFill>
                  <a:srgbClr val="FF0000"/>
                </a:solidFill>
              </a:rPr>
              <a:t>disclaimer</a:t>
            </a:r>
            <a:r>
              <a:rPr lang="en-US" sz="2600" b="1" dirty="0" smtClean="0"/>
              <a:t>: </a:t>
            </a:r>
          </a:p>
          <a:p>
            <a:endParaRPr lang="en-US" sz="2600" dirty="0" smtClean="0"/>
          </a:p>
          <a:p>
            <a:pPr algn="just"/>
            <a:r>
              <a:rPr lang="en-US" sz="2600" dirty="0" smtClean="0"/>
              <a:t>"</a:t>
            </a:r>
            <a:r>
              <a:rPr lang="en-US" sz="2600" i="1" dirty="0" smtClean="0">
                <a:solidFill>
                  <a:schemeClr val="tx2">
                    <a:lumMod val="75000"/>
                  </a:schemeClr>
                </a:solidFill>
              </a:rPr>
              <a:t>This project has been funded with support from the European Commission. This publication [communication] reflects the views only of the author, and the Commission cannot be held responsible for any use which may be made of the information contained therein</a:t>
            </a:r>
            <a:r>
              <a:rPr lang="en-US" sz="2600" dirty="0" smtClean="0"/>
              <a:t>".</a:t>
            </a:r>
            <a:endParaRPr kumimoji="0" lang="sr-Latn-RS" sz="2600" b="1"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endParaRPr>
          </a:p>
        </p:txBody>
      </p:sp>
      <p:pic>
        <p:nvPicPr>
          <p:cNvPr id="1026" name="Picture 2"/>
          <p:cNvPicPr>
            <a:picLocks noChangeAspect="1" noChangeArrowheads="1"/>
          </p:cNvPicPr>
          <p:nvPr/>
        </p:nvPicPr>
        <p:blipFill>
          <a:blip r:embed="rId6" cstate="print"/>
          <a:srcRect/>
          <a:stretch>
            <a:fillRect/>
          </a:stretch>
        </p:blipFill>
        <p:spPr bwMode="auto">
          <a:xfrm>
            <a:off x="5105400" y="1676400"/>
            <a:ext cx="3709985" cy="871537"/>
          </a:xfrm>
          <a:prstGeom prst="rect">
            <a:avLst/>
          </a:prstGeom>
          <a:noFill/>
          <a:ln w="9525">
            <a:noFill/>
            <a:miter lim="800000"/>
            <a:headEnd/>
            <a:tailEnd/>
          </a:ln>
        </p:spPr>
      </p:pic>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b="1" dirty="0" smtClean="0">
                <a:solidFill>
                  <a:schemeClr val="tx2">
                    <a:lumMod val="60000"/>
                    <a:lumOff val="40000"/>
                  </a:schemeClr>
                </a:solidFill>
                <a:latin typeface="Calibri Light" pitchFamily="34" charset="0"/>
                <a:cs typeface="Calibri Light" pitchFamily="34" charset="0"/>
              </a:rPr>
              <a:t>Publicity obligations</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en-US" sz="2200" dirty="0" smtClean="0">
                <a:latin typeface="Calibri Light" pitchFamily="34" charset="0"/>
                <a:cs typeface="Calibri Light" pitchFamily="34" charset="0"/>
              </a:rPr>
              <a:t>For </a:t>
            </a:r>
            <a:r>
              <a:rPr lang="en-US" sz="2200" dirty="0" smtClean="0">
                <a:latin typeface="Calibri Light" pitchFamily="34" charset="0"/>
                <a:cs typeface="Calibri Light" pitchFamily="34" charset="0"/>
              </a:rPr>
              <a:t>the purpose of Article II.7 of the grant agreement, relating to the publicity and </a:t>
            </a:r>
            <a:r>
              <a:rPr lang="en-US" sz="2200" b="1" dirty="0" smtClean="0">
                <a:latin typeface="Calibri Light" pitchFamily="34" charset="0"/>
                <a:cs typeface="Calibri Light" pitchFamily="34" charset="0"/>
              </a:rPr>
              <a:t>use of the relevant logo</a:t>
            </a:r>
            <a:r>
              <a:rPr lang="en-US" sz="2200" dirty="0" smtClean="0">
                <a:latin typeface="Calibri Light" pitchFamily="34" charset="0"/>
                <a:cs typeface="Calibri Light" pitchFamily="34" charset="0"/>
              </a:rPr>
              <a:t>, the beneficiaries must follow the instructions available on the following website: https://eacea.ec.europa.eu/about-eacea/visual-identity_en </a:t>
            </a:r>
            <a:endParaRPr lang="sr-Latn-RS" sz="2200" dirty="0" smtClean="0">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600" dirty="0" smtClean="0">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en-US" sz="2200" dirty="0" smtClean="0">
                <a:latin typeface="Calibri Light" pitchFamily="34" charset="0"/>
                <a:cs typeface="Calibri Light" pitchFamily="34" charset="0"/>
              </a:rPr>
              <a:t>The </a:t>
            </a:r>
            <a:r>
              <a:rPr lang="en-US" sz="2200" dirty="0" smtClean="0">
                <a:latin typeface="Calibri Light" pitchFamily="34" charset="0"/>
                <a:cs typeface="Calibri Light" pitchFamily="34" charset="0"/>
              </a:rPr>
              <a:t>beneficiaries </a:t>
            </a:r>
            <a:r>
              <a:rPr lang="en-US" sz="2200" b="1" dirty="0" smtClean="0">
                <a:latin typeface="Calibri Light" pitchFamily="34" charset="0"/>
                <a:cs typeface="Calibri Light" pitchFamily="34" charset="0"/>
              </a:rPr>
              <a:t>must inform </a:t>
            </a:r>
            <a:r>
              <a:rPr lang="en-US" sz="2200" dirty="0" smtClean="0">
                <a:latin typeface="Calibri Light" pitchFamily="34" charset="0"/>
                <a:cs typeface="Calibri Light" pitchFamily="34" charset="0"/>
              </a:rPr>
              <a:t>the public, press and media of the action (internet included), which </a:t>
            </a:r>
            <a:r>
              <a:rPr lang="en-US" sz="2200" dirty="0" smtClean="0">
                <a:latin typeface="Calibri Light" pitchFamily="34" charset="0"/>
                <a:cs typeface="Calibri Light" pitchFamily="34" charset="0"/>
              </a:rPr>
              <a:t>must </a:t>
            </a:r>
            <a:r>
              <a:rPr lang="en-US" sz="2200" dirty="0" smtClean="0">
                <a:latin typeface="Calibri Light" pitchFamily="34" charset="0"/>
                <a:cs typeface="Calibri Light" pitchFamily="34" charset="0"/>
              </a:rPr>
              <a:t>visibly indicate “</a:t>
            </a:r>
            <a:r>
              <a:rPr lang="en-US" sz="2200" b="1" dirty="0" smtClean="0">
                <a:latin typeface="Calibri Light" pitchFamily="34" charset="0"/>
                <a:cs typeface="Calibri Light" pitchFamily="34" charset="0"/>
              </a:rPr>
              <a:t>with the support of the Erasmus+ </a:t>
            </a:r>
            <a:r>
              <a:rPr lang="en-US" sz="2200" b="1" dirty="0" err="1" smtClean="0">
                <a:latin typeface="Calibri Light" pitchFamily="34" charset="0"/>
                <a:cs typeface="Calibri Light" pitchFamily="34" charset="0"/>
              </a:rPr>
              <a:t>Programme</a:t>
            </a:r>
            <a:r>
              <a:rPr lang="en-US" sz="2200" b="1" dirty="0" smtClean="0">
                <a:latin typeface="Calibri Light" pitchFamily="34" charset="0"/>
                <a:cs typeface="Calibri Light" pitchFamily="34" charset="0"/>
              </a:rPr>
              <a:t> of the European Union</a:t>
            </a:r>
            <a:r>
              <a:rPr lang="en-US" sz="2200" dirty="0" smtClean="0">
                <a:latin typeface="Calibri Light" pitchFamily="34" charset="0"/>
                <a:cs typeface="Calibri Light" pitchFamily="34" charset="0"/>
              </a:rPr>
              <a:t>” as well as the </a:t>
            </a:r>
            <a:r>
              <a:rPr lang="en-US" sz="2200" b="1" dirty="0" smtClean="0">
                <a:latin typeface="Calibri Light" pitchFamily="34" charset="0"/>
                <a:cs typeface="Calibri Light" pitchFamily="34" charset="0"/>
              </a:rPr>
              <a:t>graphic </a:t>
            </a:r>
            <a:r>
              <a:rPr lang="en-US" sz="2200" b="1" dirty="0" smtClean="0">
                <a:latin typeface="Calibri Light" pitchFamily="34" charset="0"/>
                <a:cs typeface="Calibri Light" pitchFamily="34" charset="0"/>
              </a:rPr>
              <a:t>logos</a:t>
            </a:r>
            <a:r>
              <a:rPr lang="en-US" sz="2200" dirty="0" smtClean="0">
                <a:latin typeface="Calibri Light" pitchFamily="34" charset="0"/>
                <a:cs typeface="Calibri Light" pitchFamily="34" charset="0"/>
              </a:rPr>
              <a:t>.</a:t>
            </a:r>
            <a:endParaRPr lang="sr-Latn-RS" sz="2200" dirty="0" smtClean="0">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600" dirty="0" smtClean="0">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en-US" sz="2200" dirty="0" smtClean="0">
                <a:latin typeface="Calibri Light" pitchFamily="34" charset="0"/>
                <a:cs typeface="Calibri Light" pitchFamily="34" charset="0"/>
              </a:rPr>
              <a:t>Where </a:t>
            </a:r>
            <a:r>
              <a:rPr lang="en-US" sz="2200" dirty="0" smtClean="0">
                <a:latin typeface="Calibri Light" pitchFamily="34" charset="0"/>
                <a:cs typeface="Calibri Light" pitchFamily="34" charset="0"/>
              </a:rPr>
              <a:t>the action, or part of the action, is a publication, the mention and </a:t>
            </a:r>
            <a:r>
              <a:rPr lang="en-US" sz="2200" b="1" dirty="0" smtClean="0">
                <a:latin typeface="Calibri Light" pitchFamily="34" charset="0"/>
                <a:cs typeface="Calibri Light" pitchFamily="34" charset="0"/>
              </a:rPr>
              <a:t>graphic logos must appear on the cover or the first pages </a:t>
            </a:r>
            <a:r>
              <a:rPr lang="en-US" sz="2200" dirty="0" smtClean="0">
                <a:latin typeface="Calibri Light" pitchFamily="34" charset="0"/>
                <a:cs typeface="Calibri Light" pitchFamily="34" charset="0"/>
              </a:rPr>
              <a:t>following the editor's mention. </a:t>
            </a:r>
            <a:endParaRPr lang="sr-Latn-RS" sz="2200" dirty="0" smtClean="0">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sr-Latn-RS" sz="600" dirty="0" smtClean="0">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en-US" sz="2200" dirty="0" smtClean="0">
                <a:latin typeface="Calibri Light" pitchFamily="34" charset="0"/>
                <a:cs typeface="Calibri Light" pitchFamily="34" charset="0"/>
              </a:rPr>
              <a:t>If </a:t>
            </a:r>
            <a:r>
              <a:rPr lang="en-US" sz="2200" dirty="0" smtClean="0">
                <a:latin typeface="Calibri Light" pitchFamily="34" charset="0"/>
                <a:cs typeface="Calibri Light" pitchFamily="34" charset="0"/>
              </a:rPr>
              <a:t>the action includes events for the public, </a:t>
            </a:r>
            <a:r>
              <a:rPr lang="en-US" sz="2200" b="1" dirty="0" smtClean="0">
                <a:latin typeface="Calibri Light" pitchFamily="34" charset="0"/>
                <a:cs typeface="Calibri Light" pitchFamily="34" charset="0"/>
              </a:rPr>
              <a:t>signs and posters </a:t>
            </a:r>
            <a:r>
              <a:rPr lang="en-US" sz="2200" dirty="0" smtClean="0">
                <a:latin typeface="Calibri Light" pitchFamily="34" charset="0"/>
                <a:cs typeface="Calibri Light" pitchFamily="34" charset="0"/>
              </a:rPr>
              <a:t>related to this action </a:t>
            </a:r>
            <a:r>
              <a:rPr lang="en-US" sz="2200" b="1" dirty="0" smtClean="0">
                <a:latin typeface="Calibri Light" pitchFamily="34" charset="0"/>
                <a:cs typeface="Calibri Light" pitchFamily="34" charset="0"/>
              </a:rPr>
              <a:t>must be displayed</a:t>
            </a:r>
            <a:r>
              <a:rPr lang="en-US" sz="2200" dirty="0" smtClean="0">
                <a:latin typeface="Calibri Light" pitchFamily="34" charset="0"/>
                <a:cs typeface="Calibri Light" pitchFamily="34" charset="0"/>
              </a:rPr>
              <a:t>. This must include the </a:t>
            </a:r>
            <a:r>
              <a:rPr lang="sr-Latn-RS" sz="2200" dirty="0" smtClean="0">
                <a:latin typeface="Calibri Light" pitchFamily="34" charset="0"/>
                <a:cs typeface="Calibri Light" pitchFamily="34" charset="0"/>
              </a:rPr>
              <a:t>graphic </a:t>
            </a:r>
            <a:r>
              <a:rPr lang="en-US" sz="2200" dirty="0" smtClean="0">
                <a:latin typeface="Calibri Light" pitchFamily="34" charset="0"/>
                <a:cs typeface="Calibri Light" pitchFamily="34" charset="0"/>
              </a:rPr>
              <a:t>logos</a:t>
            </a:r>
            <a:r>
              <a:rPr lang="sr-Latn-RS" sz="2200" dirty="0" smtClean="0">
                <a:latin typeface="Calibri Light" pitchFamily="34" charset="0"/>
                <a:cs typeface="Calibri Light" pitchFamily="34" charset="0"/>
              </a:rPr>
              <a:t>.</a:t>
            </a:r>
            <a:r>
              <a:rPr lang="en-US" sz="2200" dirty="0" smtClean="0">
                <a:latin typeface="Calibri Light" pitchFamily="34" charset="0"/>
                <a:cs typeface="Calibri Light" pitchFamily="34" charset="0"/>
              </a:rPr>
              <a:t> </a:t>
            </a:r>
            <a:endParaRPr kumimoji="0" lang="sr-Latn-RS" sz="2200" b="1"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762000"/>
            <a:ext cx="8229600" cy="838200"/>
          </a:xfrm>
        </p:spPr>
        <p:txBody>
          <a:bodyPr>
            <a:noAutofit/>
          </a:bodyPr>
          <a:lstStyle/>
          <a:p>
            <a:r>
              <a:rPr lang="sr-Latn-RS" sz="3600" b="1" dirty="0" smtClean="0">
                <a:solidFill>
                  <a:schemeClr val="tx2">
                    <a:lumMod val="60000"/>
                    <a:lumOff val="40000"/>
                  </a:schemeClr>
                </a:solidFill>
                <a:latin typeface="Calibri Light" pitchFamily="34" charset="0"/>
                <a:cs typeface="Calibri Light" pitchFamily="34" charset="0"/>
              </a:rPr>
              <a:t>Penalties in the case of non-compliance with publicity obligations</a:t>
            </a:r>
            <a:endParaRPr lang="en-US" sz="36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646237"/>
            <a:ext cx="8229600" cy="4525963"/>
          </a:xfrm>
          <a:prstGeom prst="rect">
            <a:avLst/>
          </a:prstGeom>
        </p:spPr>
        <p:txBody>
          <a:bodyPr vert="horz" lIns="91440" tIns="45720" rIns="91440" bIns="45720" rtlCol="0">
            <a:noAutofit/>
          </a:bodyPr>
          <a:lstStyle/>
          <a:p>
            <a:pPr marL="342900" lvl="0" indent="-342900" algn="just">
              <a:spcBef>
                <a:spcPct val="20000"/>
              </a:spcBef>
              <a:defRPr/>
            </a:pPr>
            <a:endParaRPr lang="sr-Latn-RS" sz="2800" dirty="0" smtClean="0">
              <a:latin typeface="Calibri Light" pitchFamily="34" charset="0"/>
              <a:cs typeface="Calibri Light" pitchFamily="34" charset="0"/>
            </a:endParaRPr>
          </a:p>
          <a:p>
            <a:pPr marL="342900" lvl="0" indent="-342900" algn="just">
              <a:spcBef>
                <a:spcPct val="20000"/>
              </a:spcBef>
              <a:defRPr/>
            </a:pPr>
            <a:r>
              <a:rPr lang="en-US" sz="2800" dirty="0" smtClean="0">
                <a:latin typeface="Calibri Light" pitchFamily="34" charset="0"/>
                <a:cs typeface="Calibri Light" pitchFamily="34" charset="0"/>
              </a:rPr>
              <a:t>The </a:t>
            </a:r>
            <a:r>
              <a:rPr lang="en-US" sz="2800" dirty="0" smtClean="0">
                <a:latin typeface="Calibri Light" pitchFamily="34" charset="0"/>
                <a:cs typeface="Calibri Light" pitchFamily="34" charset="0"/>
              </a:rPr>
              <a:t>obligation to comply with the publicity provision set out in Article II.7 of the General Conditions constitutes a substantial obligation. Without prejudice to the right to terminate the grant, in case of failure to </a:t>
            </a:r>
            <a:r>
              <a:rPr lang="en-US" sz="2800" dirty="0" err="1" smtClean="0">
                <a:latin typeface="Calibri Light" pitchFamily="34" charset="0"/>
                <a:cs typeface="Calibri Light" pitchFamily="34" charset="0"/>
              </a:rPr>
              <a:t>fulfil</a:t>
            </a:r>
            <a:r>
              <a:rPr lang="en-US" sz="2800" dirty="0" smtClean="0">
                <a:latin typeface="Calibri Light" pitchFamily="34" charset="0"/>
                <a:cs typeface="Calibri Light" pitchFamily="34" charset="0"/>
              </a:rPr>
              <a:t> this obligation, the Agency may apply a </a:t>
            </a:r>
            <a:r>
              <a:rPr lang="en-US" sz="2800" b="1" dirty="0" smtClean="0">
                <a:solidFill>
                  <a:srgbClr val="FF0000"/>
                </a:solidFill>
                <a:latin typeface="Calibri Light" pitchFamily="34" charset="0"/>
                <a:cs typeface="Calibri Light" pitchFamily="34" charset="0"/>
              </a:rPr>
              <a:t>20% reduction of the grant initially provided for</a:t>
            </a:r>
            <a:r>
              <a:rPr lang="en-US" sz="2800" dirty="0" smtClean="0">
                <a:latin typeface="Calibri Light" pitchFamily="34" charset="0"/>
                <a:cs typeface="Calibri Light" pitchFamily="34" charset="0"/>
              </a:rPr>
              <a:t>.</a:t>
            </a:r>
            <a:endParaRPr kumimoji="0" lang="sr-Latn-RS" sz="2600" b="1"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b="1" dirty="0" smtClean="0">
                <a:solidFill>
                  <a:schemeClr val="tx2">
                    <a:lumMod val="60000"/>
                    <a:lumOff val="40000"/>
                  </a:schemeClr>
                </a:solidFill>
                <a:latin typeface="Calibri Light" pitchFamily="34" charset="0"/>
                <a:cs typeface="Calibri Light" pitchFamily="34" charset="0"/>
              </a:rPr>
              <a:t>Dissemination tools</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buFont typeface="Wingdings" pitchFamily="2" charset="2"/>
              <a:buChar char="Ø"/>
            </a:pPr>
            <a:r>
              <a:rPr lang="sr-Latn-RS" sz="2800" b="1" dirty="0" smtClean="0">
                <a:latin typeface="Calibri Light" pitchFamily="34" charset="0"/>
                <a:cs typeface="Calibri Light" pitchFamily="34" charset="0"/>
              </a:rPr>
              <a:t> </a:t>
            </a:r>
            <a:r>
              <a:rPr lang="en-US" sz="2600" b="1" dirty="0" smtClean="0">
                <a:latin typeface="Calibri Light" pitchFamily="34" charset="0"/>
                <a:cs typeface="Calibri Light" pitchFamily="34" charset="0"/>
              </a:rPr>
              <a:t>Mandatory </a:t>
            </a:r>
            <a:r>
              <a:rPr lang="en-US" sz="2600" b="1" dirty="0" smtClean="0">
                <a:latin typeface="Calibri Light" pitchFamily="34" charset="0"/>
                <a:cs typeface="Calibri Light" pitchFamily="34" charset="0"/>
              </a:rPr>
              <a:t>project website (Art. I.10.8) </a:t>
            </a:r>
          </a:p>
          <a:p>
            <a:pPr lvl="1">
              <a:buFont typeface="Wingdings" pitchFamily="2" charset="2"/>
              <a:buChar char="§"/>
            </a:pPr>
            <a:r>
              <a:rPr lang="sr-Latn-RS" sz="2600" dirty="0" smtClean="0">
                <a:latin typeface="Calibri Light" pitchFamily="34" charset="0"/>
                <a:cs typeface="Calibri Light" pitchFamily="34" charset="0"/>
              </a:rPr>
              <a:t> </a:t>
            </a:r>
            <a:r>
              <a:rPr lang="en-US" sz="2600" dirty="0" smtClean="0">
                <a:latin typeface="Calibri Light" pitchFamily="34" charset="0"/>
                <a:cs typeface="Calibri Light" pitchFamily="34" charset="0"/>
              </a:rPr>
              <a:t>Launch </a:t>
            </a:r>
            <a:r>
              <a:rPr lang="en-US" sz="2600" dirty="0" smtClean="0">
                <a:latin typeface="Calibri Light" pitchFamily="34" charset="0"/>
                <a:cs typeface="Calibri Light" pitchFamily="34" charset="0"/>
              </a:rPr>
              <a:t>at project start </a:t>
            </a:r>
          </a:p>
          <a:p>
            <a:pPr lvl="1">
              <a:buFont typeface="Wingdings" pitchFamily="2" charset="2"/>
              <a:buChar char="§"/>
            </a:pPr>
            <a:r>
              <a:rPr lang="sr-Latn-RS" sz="2600" dirty="0" smtClean="0">
                <a:latin typeface="Calibri Light" pitchFamily="34" charset="0"/>
                <a:cs typeface="Calibri Light" pitchFamily="34" charset="0"/>
              </a:rPr>
              <a:t> </a:t>
            </a:r>
            <a:r>
              <a:rPr lang="en-US" sz="2600" dirty="0" smtClean="0">
                <a:latin typeface="Calibri Light" pitchFamily="34" charset="0"/>
                <a:cs typeface="Calibri Light" pitchFamily="34" charset="0"/>
              </a:rPr>
              <a:t>Informative </a:t>
            </a:r>
            <a:r>
              <a:rPr lang="sr-Latn-RS" sz="2600" dirty="0" smtClean="0">
                <a:latin typeface="Calibri Light" pitchFamily="34" charset="0"/>
                <a:cs typeface="Calibri Light" pitchFamily="34" charset="0"/>
              </a:rPr>
              <a:t>and</a:t>
            </a:r>
            <a:r>
              <a:rPr lang="en-US" sz="2600" dirty="0" smtClean="0">
                <a:latin typeface="Calibri Light" pitchFamily="34" charset="0"/>
                <a:cs typeface="Calibri Light" pitchFamily="34" charset="0"/>
              </a:rPr>
              <a:t> </a:t>
            </a:r>
            <a:r>
              <a:rPr lang="en-US" sz="2600" dirty="0" smtClean="0">
                <a:latin typeface="Calibri Light" pitchFamily="34" charset="0"/>
                <a:cs typeface="Calibri Light" pitchFamily="34" charset="0"/>
              </a:rPr>
              <a:t>attractive </a:t>
            </a:r>
            <a:r>
              <a:rPr lang="sr-Latn-RS" sz="2600" dirty="0" smtClean="0">
                <a:latin typeface="Calibri Light" pitchFamily="34" charset="0"/>
                <a:cs typeface="Calibri Light" pitchFamily="34" charset="0"/>
              </a:rPr>
              <a:t>also</a:t>
            </a:r>
            <a:r>
              <a:rPr lang="en-US" sz="2600" dirty="0" smtClean="0">
                <a:latin typeface="Calibri Light" pitchFamily="34" charset="0"/>
                <a:cs typeface="Calibri Light" pitchFamily="34" charset="0"/>
              </a:rPr>
              <a:t> </a:t>
            </a:r>
            <a:r>
              <a:rPr lang="en-US" sz="2600" dirty="0" smtClean="0">
                <a:latin typeface="Calibri Light" pitchFamily="34" charset="0"/>
                <a:cs typeface="Calibri Light" pitchFamily="34" charset="0"/>
              </a:rPr>
              <a:t>for wider public </a:t>
            </a:r>
          </a:p>
          <a:p>
            <a:pPr lvl="1" algn="just">
              <a:buFont typeface="Wingdings" pitchFamily="2" charset="2"/>
              <a:buChar char="§"/>
            </a:pPr>
            <a:r>
              <a:rPr lang="sr-Latn-RS" sz="2600" dirty="0" smtClean="0">
                <a:latin typeface="Calibri Light" pitchFamily="34" charset="0"/>
                <a:cs typeface="Calibri Light" pitchFamily="34" charset="0"/>
              </a:rPr>
              <a:t> </a:t>
            </a:r>
            <a:r>
              <a:rPr lang="en-US" sz="2600" dirty="0" smtClean="0">
                <a:latin typeface="Calibri Light" pitchFamily="34" charset="0"/>
                <a:cs typeface="Calibri Light" pitchFamily="34" charset="0"/>
              </a:rPr>
              <a:t>Content</a:t>
            </a:r>
            <a:r>
              <a:rPr lang="en-US" sz="2600" dirty="0" smtClean="0">
                <a:latin typeface="Calibri Light" pitchFamily="34" charset="0"/>
                <a:cs typeface="Calibri Light" pitchFamily="34" charset="0"/>
              </a:rPr>
              <a:t>: Project description/objectives, management structure, project outputs (dates of events, trainings, meeting etc), results of project activities </a:t>
            </a:r>
          </a:p>
          <a:p>
            <a:pPr algn="just">
              <a:buFont typeface="Wingdings" pitchFamily="2" charset="2"/>
              <a:buChar char="Ø"/>
            </a:pPr>
            <a:r>
              <a:rPr lang="sr-Latn-RS" sz="2600" dirty="0" smtClean="0">
                <a:latin typeface="Calibri Light" pitchFamily="34" charset="0"/>
                <a:cs typeface="Calibri Light" pitchFamily="34" charset="0"/>
              </a:rPr>
              <a:t> </a:t>
            </a:r>
            <a:r>
              <a:rPr lang="en-US" sz="2600" dirty="0" smtClean="0">
                <a:latin typeface="Calibri Light" pitchFamily="34" charset="0"/>
                <a:cs typeface="Calibri Light" pitchFamily="34" charset="0"/>
              </a:rPr>
              <a:t>Project </a:t>
            </a:r>
            <a:r>
              <a:rPr lang="en-US" sz="2600" dirty="0" smtClean="0">
                <a:latin typeface="Calibri Light" pitchFamily="34" charset="0"/>
                <a:cs typeface="Calibri Light" pitchFamily="34" charset="0"/>
              </a:rPr>
              <a:t>information on </a:t>
            </a:r>
            <a:r>
              <a:rPr lang="en-US" sz="2600" b="1" dirty="0" smtClean="0">
                <a:latin typeface="Calibri Light" pitchFamily="34" charset="0"/>
                <a:cs typeface="Calibri Light" pitchFamily="34" charset="0"/>
              </a:rPr>
              <a:t>Erasmus+ Projects Results Platform: </a:t>
            </a:r>
          </a:p>
          <a:p>
            <a:r>
              <a:rPr lang="sr-Latn-RS" sz="2600" dirty="0" smtClean="0">
                <a:latin typeface="Calibri Light" pitchFamily="34" charset="0"/>
                <a:cs typeface="Calibri Light" pitchFamily="34" charset="0"/>
              </a:rPr>
              <a:t>     </a:t>
            </a:r>
            <a:r>
              <a:rPr lang="en-US" sz="2600" dirty="0" smtClean="0">
                <a:latin typeface="Calibri Light" pitchFamily="34" charset="0"/>
                <a:cs typeface="Calibri Light" pitchFamily="34" charset="0"/>
              </a:rPr>
              <a:t>http</a:t>
            </a:r>
            <a:r>
              <a:rPr lang="en-US" sz="2600" dirty="0" smtClean="0">
                <a:latin typeface="Calibri Light" pitchFamily="34" charset="0"/>
                <a:cs typeface="Calibri Light" pitchFamily="34" charset="0"/>
              </a:rPr>
              <a:t>://ec.europa.eu/programmes/erasmus-plus/projects/ </a:t>
            </a:r>
          </a:p>
          <a:p>
            <a:pPr>
              <a:buFont typeface="Wingdings" pitchFamily="2" charset="2"/>
              <a:buChar char="Ø"/>
            </a:pPr>
            <a:r>
              <a:rPr lang="sr-Latn-RS" sz="2600" dirty="0" smtClean="0">
                <a:latin typeface="Calibri Light" pitchFamily="34" charset="0"/>
                <a:cs typeface="Calibri Light" pitchFamily="34" charset="0"/>
              </a:rPr>
              <a:t> </a:t>
            </a:r>
            <a:r>
              <a:rPr lang="en-US" sz="2600" dirty="0" smtClean="0">
                <a:latin typeface="Calibri Light" pitchFamily="34" charset="0"/>
                <a:cs typeface="Calibri Light" pitchFamily="34" charset="0"/>
              </a:rPr>
              <a:t>Project leaflets</a:t>
            </a:r>
            <a:r>
              <a:rPr lang="sr-Latn-RS" sz="2600" dirty="0" smtClean="0">
                <a:latin typeface="Calibri Light" pitchFamily="34" charset="0"/>
                <a:cs typeface="Calibri Light" pitchFamily="34" charset="0"/>
              </a:rPr>
              <a:t> and </a:t>
            </a:r>
            <a:r>
              <a:rPr lang="en-US" sz="2600" dirty="0" smtClean="0">
                <a:latin typeface="Calibri Light" pitchFamily="34" charset="0"/>
                <a:cs typeface="Calibri Light" pitchFamily="34" charset="0"/>
              </a:rPr>
              <a:t>brochures </a:t>
            </a:r>
            <a:endParaRPr lang="en-US" sz="2600" dirty="0" smtClean="0">
              <a:latin typeface="Calibri Light" pitchFamily="34" charset="0"/>
              <a:cs typeface="Calibri Light" pitchFamily="34" charset="0"/>
            </a:endParaRPr>
          </a:p>
          <a:p>
            <a:pPr>
              <a:buFont typeface="Wingdings" pitchFamily="2" charset="2"/>
              <a:buChar char="Ø"/>
            </a:pPr>
            <a:r>
              <a:rPr lang="sr-Latn-RS" sz="2600" dirty="0" smtClean="0">
                <a:latin typeface="Calibri Light" pitchFamily="34" charset="0"/>
                <a:cs typeface="Calibri Light" pitchFamily="34" charset="0"/>
              </a:rPr>
              <a:t> </a:t>
            </a:r>
            <a:r>
              <a:rPr lang="en-US" sz="2600" dirty="0" smtClean="0">
                <a:latin typeface="Calibri Light" pitchFamily="34" charset="0"/>
                <a:cs typeface="Calibri Light" pitchFamily="34" charset="0"/>
              </a:rPr>
              <a:t>Media </a:t>
            </a:r>
            <a:r>
              <a:rPr lang="en-US" sz="2600" dirty="0" smtClean="0">
                <a:latin typeface="Calibri Light" pitchFamily="34" charset="0"/>
                <a:cs typeface="Calibri Light" pitchFamily="34" charset="0"/>
              </a:rPr>
              <a:t>releases, newsletters, articles in </a:t>
            </a:r>
            <a:r>
              <a:rPr lang="en-US" sz="2600" dirty="0" err="1" smtClean="0">
                <a:latin typeface="Calibri Light" pitchFamily="34" charset="0"/>
                <a:cs typeface="Calibri Light" pitchFamily="34" charset="0"/>
              </a:rPr>
              <a:t>specialised</a:t>
            </a:r>
            <a:r>
              <a:rPr lang="en-US" sz="2600" dirty="0" smtClean="0">
                <a:latin typeface="Calibri Light" pitchFamily="34" charset="0"/>
                <a:cs typeface="Calibri Light" pitchFamily="34" charset="0"/>
              </a:rPr>
              <a:t> press </a:t>
            </a:r>
          </a:p>
          <a:p>
            <a:pPr>
              <a:buFont typeface="Wingdings" pitchFamily="2" charset="2"/>
              <a:buChar char="Ø"/>
            </a:pPr>
            <a:r>
              <a:rPr lang="sr-Latn-RS" sz="2600" dirty="0" smtClean="0">
                <a:latin typeface="Calibri Light" pitchFamily="34" charset="0"/>
                <a:cs typeface="Calibri Light" pitchFamily="34" charset="0"/>
              </a:rPr>
              <a:t> </a:t>
            </a:r>
            <a:r>
              <a:rPr lang="en-US" sz="2600" dirty="0" smtClean="0">
                <a:latin typeface="Calibri Light" pitchFamily="34" charset="0"/>
                <a:cs typeface="Calibri Light" pitchFamily="34" charset="0"/>
              </a:rPr>
              <a:t>Social </a:t>
            </a:r>
            <a:r>
              <a:rPr lang="en-US" sz="2600" dirty="0" smtClean="0">
                <a:latin typeface="Calibri Light" pitchFamily="34" charset="0"/>
                <a:cs typeface="Calibri Light" pitchFamily="34" charset="0"/>
              </a:rPr>
              <a:t>media: blogs, </a:t>
            </a:r>
            <a:r>
              <a:rPr lang="en-US" sz="2600" dirty="0" err="1" smtClean="0">
                <a:latin typeface="Calibri Light" pitchFamily="34" charset="0"/>
                <a:cs typeface="Calibri Light" pitchFamily="34" charset="0"/>
              </a:rPr>
              <a:t>Facebook</a:t>
            </a:r>
            <a:r>
              <a:rPr lang="en-US" sz="2600" dirty="0" smtClean="0">
                <a:latin typeface="Calibri Light" pitchFamily="34" charset="0"/>
                <a:cs typeface="Calibri Light" pitchFamily="34" charset="0"/>
              </a:rPr>
              <a:t>, Twitter </a:t>
            </a:r>
          </a:p>
          <a:p>
            <a:pPr>
              <a:buFont typeface="Wingdings" pitchFamily="2" charset="2"/>
              <a:buChar char="Ø"/>
            </a:pPr>
            <a:r>
              <a:rPr lang="sr-Latn-RS" sz="2600" dirty="0" smtClean="0">
                <a:latin typeface="Calibri Light" pitchFamily="34" charset="0"/>
                <a:cs typeface="Calibri Light" pitchFamily="34" charset="0"/>
              </a:rPr>
              <a:t> </a:t>
            </a:r>
            <a:r>
              <a:rPr lang="en-US" sz="2600" dirty="0" smtClean="0">
                <a:latin typeface="Calibri Light" pitchFamily="34" charset="0"/>
                <a:cs typeface="Calibri Light" pitchFamily="34" charset="0"/>
              </a:rPr>
              <a:t>Public </a:t>
            </a:r>
            <a:r>
              <a:rPr lang="en-US" sz="2600" dirty="0" smtClean="0">
                <a:latin typeface="Calibri Light" pitchFamily="34" charset="0"/>
                <a:cs typeface="Calibri Light" pitchFamily="34" charset="0"/>
              </a:rPr>
              <a:t>events, meetings, </a:t>
            </a:r>
            <a:r>
              <a:rPr lang="en-US" sz="2600" dirty="0" smtClean="0">
                <a:latin typeface="Calibri Light" pitchFamily="34" charset="0"/>
                <a:cs typeface="Calibri Light" pitchFamily="34" charset="0"/>
              </a:rPr>
              <a:t>seminars</a:t>
            </a:r>
            <a:r>
              <a:rPr lang="sr-Latn-RS" sz="2600" dirty="0" smtClean="0">
                <a:latin typeface="Calibri Light" pitchFamily="34" charset="0"/>
                <a:cs typeface="Calibri Light" pitchFamily="34" charset="0"/>
              </a:rPr>
              <a:t>, info days, roundtables</a:t>
            </a:r>
            <a:r>
              <a:rPr lang="en-US" sz="2800" dirty="0" smtClean="0">
                <a:latin typeface="Calibri Light" pitchFamily="34" charset="0"/>
                <a:cs typeface="Calibri Light" pitchFamily="34" charset="0"/>
              </a:rPr>
              <a:t> </a:t>
            </a:r>
            <a:endParaRPr lang="en-US" sz="2800" dirty="0" smtClean="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b="1" dirty="0" smtClean="0">
                <a:solidFill>
                  <a:schemeClr val="tx2">
                    <a:lumMod val="60000"/>
                    <a:lumOff val="40000"/>
                  </a:schemeClr>
                </a:solidFill>
                <a:latin typeface="Calibri Light" pitchFamily="34" charset="0"/>
                <a:cs typeface="Calibri Light" pitchFamily="34" charset="0"/>
              </a:rPr>
              <a:t>Sustainability</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600" dirty="0" smtClean="0">
                <a:latin typeface="Calibri Light" pitchFamily="34" charset="0"/>
                <a:cs typeface="Calibri Light" pitchFamily="34" charset="0"/>
              </a:rPr>
              <a:t> </a:t>
            </a:r>
            <a:r>
              <a:rPr lang="en-US" sz="2600" dirty="0" smtClean="0">
                <a:latin typeface="Calibri Light" pitchFamily="34" charset="0"/>
                <a:cs typeface="Calibri Light" pitchFamily="34" charset="0"/>
              </a:rPr>
              <a:t>Project </a:t>
            </a:r>
            <a:r>
              <a:rPr lang="en-US" sz="2600" dirty="0" smtClean="0">
                <a:latin typeface="Calibri Light" pitchFamily="34" charset="0"/>
                <a:cs typeface="Calibri Light" pitchFamily="34" charset="0"/>
              </a:rPr>
              <a:t>results should be sustainable and should </a:t>
            </a:r>
            <a:r>
              <a:rPr lang="en-US" sz="2600" b="1" dirty="0" smtClean="0">
                <a:latin typeface="Calibri Light" pitchFamily="34" charset="0"/>
                <a:cs typeface="Calibri Light" pitchFamily="34" charset="0"/>
              </a:rPr>
              <a:t>continue to be used /updated after the end of the project funding </a:t>
            </a:r>
            <a:endParaRPr lang="sr-Latn-RS" sz="2600" b="1" dirty="0" smtClean="0">
              <a:latin typeface="Calibri Light" pitchFamily="34" charset="0"/>
              <a:cs typeface="Calibri Light" pitchFamily="34" charset="0"/>
            </a:endParaRPr>
          </a:p>
          <a:p>
            <a:pPr algn="just">
              <a:buFont typeface="Wingdings" pitchFamily="2" charset="2"/>
              <a:buChar char="Ø"/>
            </a:pPr>
            <a:endParaRPr lang="en-US" sz="2600" b="1" dirty="0" smtClean="0">
              <a:latin typeface="Calibri Light" pitchFamily="34" charset="0"/>
              <a:cs typeface="Calibri Light" pitchFamily="34" charset="0"/>
            </a:endParaRPr>
          </a:p>
          <a:p>
            <a:pPr algn="just">
              <a:buFont typeface="Wingdings" pitchFamily="2" charset="2"/>
              <a:buChar char="Ø"/>
            </a:pPr>
            <a:r>
              <a:rPr lang="sr-Latn-RS" sz="2600" dirty="0" smtClean="0">
                <a:latin typeface="Calibri Light" pitchFamily="34" charset="0"/>
                <a:cs typeface="Calibri Light" pitchFamily="34" charset="0"/>
              </a:rPr>
              <a:t>P</a:t>
            </a:r>
            <a:r>
              <a:rPr lang="en-US" sz="2600" dirty="0" err="1" smtClean="0">
                <a:latin typeface="Calibri Light" pitchFamily="34" charset="0"/>
                <a:cs typeface="Calibri Light" pitchFamily="34" charset="0"/>
              </a:rPr>
              <a:t>roduce</a:t>
            </a:r>
            <a:r>
              <a:rPr lang="en-US" sz="2600" dirty="0" smtClean="0">
                <a:latin typeface="Calibri Light" pitchFamily="34" charset="0"/>
                <a:cs typeface="Calibri Light" pitchFamily="34" charset="0"/>
              </a:rPr>
              <a:t> a </a:t>
            </a:r>
            <a:r>
              <a:rPr lang="sr-Latn-RS" sz="2600" b="1" dirty="0" smtClean="0">
                <a:latin typeface="Calibri Light" pitchFamily="34" charset="0"/>
                <a:cs typeface="Calibri Light" pitchFamily="34" charset="0"/>
              </a:rPr>
              <a:t>sustainability</a:t>
            </a:r>
            <a:r>
              <a:rPr lang="en-US" sz="2600" b="1" dirty="0" smtClean="0">
                <a:latin typeface="Calibri Light" pitchFamily="34" charset="0"/>
                <a:cs typeface="Calibri Light" pitchFamily="34" charset="0"/>
              </a:rPr>
              <a:t> plan</a:t>
            </a:r>
            <a:endParaRPr lang="sr-Latn-RS" sz="2600" b="1" dirty="0" smtClean="0">
              <a:latin typeface="Calibri Light" pitchFamily="34" charset="0"/>
              <a:cs typeface="Calibri Light" pitchFamily="34" charset="0"/>
            </a:endParaRPr>
          </a:p>
          <a:p>
            <a:pPr algn="just">
              <a:buFont typeface="Wingdings" pitchFamily="2" charset="2"/>
              <a:buChar char="Ø"/>
            </a:pPr>
            <a:endParaRPr lang="en-US" sz="2600" b="1" dirty="0" smtClean="0">
              <a:latin typeface="Calibri Light" pitchFamily="34" charset="0"/>
              <a:cs typeface="Calibri Light" pitchFamily="34" charset="0"/>
            </a:endParaRPr>
          </a:p>
          <a:p>
            <a:pPr algn="just">
              <a:buFont typeface="Wingdings" pitchFamily="2" charset="2"/>
              <a:buChar char="Ø"/>
            </a:pPr>
            <a:r>
              <a:rPr lang="sr-Latn-RS" sz="2600" b="1" dirty="0" smtClean="0">
                <a:latin typeface="Calibri Light" pitchFamily="34" charset="0"/>
                <a:cs typeface="Calibri Light" pitchFamily="34" charset="0"/>
              </a:rPr>
              <a:t> </a:t>
            </a:r>
            <a:r>
              <a:rPr lang="en-US" sz="2600" b="1" dirty="0" smtClean="0">
                <a:latin typeface="Calibri Light" pitchFamily="34" charset="0"/>
                <a:cs typeface="Calibri Light" pitchFamily="34" charset="0"/>
              </a:rPr>
              <a:t>Dissemination </a:t>
            </a:r>
            <a:r>
              <a:rPr lang="en-US" sz="2600" b="1" dirty="0" smtClean="0">
                <a:latin typeface="Calibri Light" pitchFamily="34" charset="0"/>
                <a:cs typeface="Calibri Light" pitchFamily="34" charset="0"/>
              </a:rPr>
              <a:t>supports sustainability by ensuring </a:t>
            </a:r>
          </a:p>
          <a:p>
            <a:pPr lvl="1" algn="just">
              <a:buFont typeface="Wingdings" pitchFamily="2" charset="2"/>
              <a:buChar char="§"/>
            </a:pPr>
            <a:r>
              <a:rPr lang="sr-Latn-RS" sz="2600" b="1" dirty="0" smtClean="0">
                <a:latin typeface="Calibri Light" pitchFamily="34" charset="0"/>
                <a:cs typeface="Calibri Light" pitchFamily="34" charset="0"/>
              </a:rPr>
              <a:t> </a:t>
            </a:r>
            <a:r>
              <a:rPr lang="en-US" sz="2600" b="1" dirty="0" smtClean="0">
                <a:latin typeface="Calibri Light" pitchFamily="34" charset="0"/>
                <a:cs typeface="Calibri Light" pitchFamily="34" charset="0"/>
              </a:rPr>
              <a:t>Visibility </a:t>
            </a:r>
            <a:r>
              <a:rPr lang="en-US" sz="2600" b="1" dirty="0" smtClean="0">
                <a:latin typeface="Calibri Light" pitchFamily="34" charset="0"/>
                <a:cs typeface="Calibri Light" pitchFamily="34" charset="0"/>
              </a:rPr>
              <a:t>of the project at partner institutions </a:t>
            </a:r>
          </a:p>
          <a:p>
            <a:pPr lvl="1" algn="just">
              <a:buFont typeface="Wingdings" pitchFamily="2" charset="2"/>
              <a:buChar char="§"/>
            </a:pPr>
            <a:r>
              <a:rPr lang="sr-Latn-RS" sz="2600" dirty="0" smtClean="0">
                <a:latin typeface="Calibri Light" pitchFamily="34" charset="0"/>
                <a:cs typeface="Calibri Light" pitchFamily="34" charset="0"/>
              </a:rPr>
              <a:t> </a:t>
            </a:r>
            <a:r>
              <a:rPr lang="en-US" sz="2600" dirty="0" smtClean="0">
                <a:latin typeface="Calibri Light" pitchFamily="34" charset="0"/>
                <a:cs typeface="Calibri Light" pitchFamily="34" charset="0"/>
              </a:rPr>
              <a:t>Interest </a:t>
            </a:r>
            <a:r>
              <a:rPr lang="en-US" sz="2600" dirty="0" smtClean="0">
                <a:latin typeface="Calibri Light" pitchFamily="34" charset="0"/>
                <a:cs typeface="Calibri Light" pitchFamily="34" charset="0"/>
              </a:rPr>
              <a:t>from </a:t>
            </a:r>
            <a:r>
              <a:rPr lang="en-US" sz="2600" b="1" dirty="0" smtClean="0">
                <a:latin typeface="Calibri Light" pitchFamily="34" charset="0"/>
                <a:cs typeface="Calibri Light" pitchFamily="34" charset="0"/>
              </a:rPr>
              <a:t>students </a:t>
            </a:r>
            <a:r>
              <a:rPr lang="en-US" sz="2600" dirty="0" smtClean="0">
                <a:latin typeface="Calibri Light" pitchFamily="34" charset="0"/>
                <a:cs typeface="Calibri Light" pitchFamily="34" charset="0"/>
              </a:rPr>
              <a:t>(e.g. for new study </a:t>
            </a:r>
            <a:r>
              <a:rPr lang="en-US" sz="2600" dirty="0" err="1" smtClean="0">
                <a:latin typeface="Calibri Light" pitchFamily="34" charset="0"/>
                <a:cs typeface="Calibri Light" pitchFamily="34" charset="0"/>
              </a:rPr>
              <a:t>programmes</a:t>
            </a:r>
            <a:r>
              <a:rPr lang="en-US" sz="2600" dirty="0" smtClean="0">
                <a:latin typeface="Calibri Light" pitchFamily="34" charset="0"/>
                <a:cs typeface="Calibri Light" pitchFamily="34" charset="0"/>
              </a:rPr>
              <a:t>) </a:t>
            </a:r>
          </a:p>
          <a:p>
            <a:pPr lvl="1" algn="just">
              <a:buFont typeface="Wingdings" pitchFamily="2" charset="2"/>
              <a:buChar char="§"/>
            </a:pPr>
            <a:r>
              <a:rPr lang="sr-Latn-RS" sz="2600" dirty="0" smtClean="0">
                <a:latin typeface="Calibri Light" pitchFamily="34" charset="0"/>
                <a:cs typeface="Calibri Light" pitchFamily="34" charset="0"/>
              </a:rPr>
              <a:t> </a:t>
            </a:r>
            <a:r>
              <a:rPr lang="en-US" sz="2600" dirty="0" smtClean="0">
                <a:latin typeface="Calibri Light" pitchFamily="34" charset="0"/>
                <a:cs typeface="Calibri Light" pitchFamily="34" charset="0"/>
              </a:rPr>
              <a:t>Support </a:t>
            </a:r>
            <a:r>
              <a:rPr lang="en-US" sz="2600" dirty="0" smtClean="0">
                <a:latin typeface="Calibri Light" pitchFamily="34" charset="0"/>
                <a:cs typeface="Calibri Light" pitchFamily="34" charset="0"/>
              </a:rPr>
              <a:t>from the </a:t>
            </a:r>
            <a:r>
              <a:rPr lang="sr-Latn-RS" sz="2600" b="1" dirty="0" smtClean="0">
                <a:latin typeface="Calibri Light" pitchFamily="34" charset="0"/>
                <a:cs typeface="Calibri Light" pitchFamily="34" charset="0"/>
              </a:rPr>
              <a:t>HEI’s</a:t>
            </a:r>
            <a:r>
              <a:rPr lang="en-US" sz="2600" b="1" dirty="0" smtClean="0">
                <a:latin typeface="Calibri Light" pitchFamily="34" charset="0"/>
                <a:cs typeface="Calibri Light" pitchFamily="34" charset="0"/>
              </a:rPr>
              <a:t> </a:t>
            </a:r>
            <a:r>
              <a:rPr lang="en-US" sz="2600" b="1" dirty="0" smtClean="0">
                <a:latin typeface="Calibri Light" pitchFamily="34" charset="0"/>
                <a:cs typeface="Calibri Light" pitchFamily="34" charset="0"/>
              </a:rPr>
              <a:t>authorities and services </a:t>
            </a:r>
          </a:p>
          <a:p>
            <a:pPr lvl="1" algn="just">
              <a:buFont typeface="Wingdings" pitchFamily="2" charset="2"/>
              <a:buChar char="§"/>
            </a:pPr>
            <a:r>
              <a:rPr lang="sr-Latn-RS" sz="2600" dirty="0" smtClean="0">
                <a:latin typeface="Calibri Light" pitchFamily="34" charset="0"/>
                <a:cs typeface="Calibri Light" pitchFamily="34" charset="0"/>
              </a:rPr>
              <a:t> </a:t>
            </a:r>
            <a:r>
              <a:rPr lang="en-US" sz="2600" dirty="0" smtClean="0">
                <a:latin typeface="Calibri Light" pitchFamily="34" charset="0"/>
                <a:cs typeface="Calibri Light" pitchFamily="34" charset="0"/>
              </a:rPr>
              <a:t>Support </a:t>
            </a:r>
            <a:r>
              <a:rPr lang="en-US" sz="2600" dirty="0" smtClean="0">
                <a:latin typeface="Calibri Light" pitchFamily="34" charset="0"/>
                <a:cs typeface="Calibri Light" pitchFamily="34" charset="0"/>
              </a:rPr>
              <a:t>from </a:t>
            </a:r>
            <a:r>
              <a:rPr lang="en-US" sz="2600" b="1" dirty="0" smtClean="0">
                <a:latin typeface="Calibri Light" pitchFamily="34" charset="0"/>
                <a:cs typeface="Calibri Light" pitchFamily="34" charset="0"/>
              </a:rPr>
              <a:t>policy makers, </a:t>
            </a:r>
            <a:r>
              <a:rPr lang="en-US" sz="2600" b="1" dirty="0" err="1" smtClean="0">
                <a:latin typeface="Calibri Light" pitchFamily="34" charset="0"/>
                <a:cs typeface="Calibri Light" pitchFamily="34" charset="0"/>
              </a:rPr>
              <a:t>labour</a:t>
            </a:r>
            <a:r>
              <a:rPr lang="en-US" sz="2600" b="1" dirty="0" smtClean="0">
                <a:latin typeface="Calibri Light" pitchFamily="34" charset="0"/>
                <a:cs typeface="Calibri Light" pitchFamily="34" charset="0"/>
              </a:rPr>
              <a:t> market and others relevant stakeholders </a:t>
            </a:r>
          </a:p>
          <a:p>
            <a:pPr lvl="1" algn="just">
              <a:buFont typeface="Wingdings" pitchFamily="2" charset="2"/>
              <a:buChar char="§"/>
            </a:pPr>
            <a:r>
              <a:rPr lang="sr-Latn-RS" sz="2600" dirty="0" smtClean="0">
                <a:latin typeface="Calibri Light" pitchFamily="34" charset="0"/>
                <a:cs typeface="Calibri Light" pitchFamily="34" charset="0"/>
              </a:rPr>
              <a:t> </a:t>
            </a:r>
            <a:r>
              <a:rPr lang="en-US" sz="2600" dirty="0" smtClean="0">
                <a:latin typeface="Calibri Light" pitchFamily="34" charset="0"/>
                <a:cs typeface="Calibri Light" pitchFamily="34" charset="0"/>
              </a:rPr>
              <a:t>Awareness </a:t>
            </a:r>
            <a:r>
              <a:rPr lang="en-US" sz="2600" dirty="0" smtClean="0">
                <a:latin typeface="Calibri Light" pitchFamily="34" charset="0"/>
                <a:cs typeface="Calibri Light" pitchFamily="34" charset="0"/>
              </a:rPr>
              <a:t>among </a:t>
            </a:r>
            <a:r>
              <a:rPr lang="en-US" sz="2600" b="1" dirty="0" smtClean="0">
                <a:latin typeface="Calibri Light" pitchFamily="34" charset="0"/>
                <a:cs typeface="Calibri Light" pitchFamily="34" charset="0"/>
              </a:rPr>
              <a:t>general public </a:t>
            </a:r>
          </a:p>
          <a:p>
            <a:pPr algn="just">
              <a:buFont typeface="Wingdings" pitchFamily="2" charset="2"/>
              <a:buChar char="Ø"/>
            </a:pPr>
            <a:endParaRPr lang="en-US" sz="2400" dirty="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676</Words>
  <Application>Microsoft Office PowerPoint</Application>
  <PresentationFormat>On-screen Show (4:3)</PresentationFormat>
  <Paragraphs>80</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Dissemination</vt:lpstr>
      <vt:lpstr>Publicity/visibility rules</vt:lpstr>
      <vt:lpstr>Publicity obligations</vt:lpstr>
      <vt:lpstr>Penalties in the case of non-compliance with publicity obligations</vt:lpstr>
      <vt:lpstr>Dissemination tools</vt:lpstr>
      <vt:lpstr>Sustainability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Milan</dc:creator>
  <cp:lastModifiedBy>Milan</cp:lastModifiedBy>
  <cp:revision>23</cp:revision>
  <dcterms:created xsi:type="dcterms:W3CDTF">2006-08-16T00:00:00Z</dcterms:created>
  <dcterms:modified xsi:type="dcterms:W3CDTF">2018-12-13T14:32:12Z</dcterms:modified>
</cp:coreProperties>
</file>