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92" r:id="rId4"/>
    <p:sldId id="294" r:id="rId5"/>
    <p:sldId id="293" r:id="rId6"/>
    <p:sldId id="291"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13-Dec-18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 xmlns:p14="http://schemas.microsoft.com/office/powerpoint/2010/main" val="114198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13-Dec-18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13-Dec-18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13-Dec-18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13-Dec-18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13-Dec-18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Dissemination and sustainability </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Kick-off meeting/ </a:t>
            </a:r>
            <a:r>
              <a:rPr lang="sr-Latn-BA" sz="1800" dirty="0" smtClean="0">
                <a:solidFill>
                  <a:schemeClr val="accent1">
                    <a:lumMod val="75000"/>
                  </a:schemeClr>
                </a:solidFill>
                <a:latin typeface="Calibri Light" pitchFamily="34" charset="0"/>
                <a:cs typeface="Calibri Light" pitchFamily="34" charset="0"/>
              </a:rPr>
              <a:t>20 </a:t>
            </a:r>
            <a:r>
              <a:rPr lang="sr-Latn-BA" sz="1800" dirty="0" smtClean="0">
                <a:solidFill>
                  <a:schemeClr val="accent1">
                    <a:lumMod val="75000"/>
                  </a:schemeClr>
                </a:solidFill>
                <a:latin typeface="Calibri Light" pitchFamily="34" charset="0"/>
                <a:cs typeface="Calibri Light" pitchFamily="34" charset="0"/>
              </a:rPr>
              <a:t>December 2018</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Dissemination</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Requirements of the Grant agreement</a:t>
            </a:r>
          </a:p>
          <a:p>
            <a:pPr marL="800100" lvl="1" indent="-342900" algn="just">
              <a:spcBef>
                <a:spcPct val="20000"/>
              </a:spcBef>
              <a:buFont typeface="Wingdings" pitchFamily="2" charset="2"/>
              <a:buChar char="§"/>
              <a:defRPr/>
            </a:pPr>
            <a:r>
              <a:rPr lang="sr-Latn-RS" sz="2600" b="1" dirty="0" smtClean="0">
                <a:latin typeface="Calibri Light" pitchFamily="34" charset="0"/>
                <a:cs typeface="Calibri Light" pitchFamily="34" charset="0"/>
              </a:rPr>
              <a:t>Visibility</a:t>
            </a:r>
            <a:r>
              <a:rPr lang="sr-Latn-RS" sz="2600" dirty="0" smtClean="0">
                <a:latin typeface="Calibri Light" pitchFamily="34" charset="0"/>
                <a:cs typeface="Calibri Light" pitchFamily="34" charset="0"/>
              </a:rPr>
              <a:t> of project results</a:t>
            </a:r>
          </a:p>
          <a:p>
            <a:pPr marL="800100" lvl="1" indent="-342900" algn="just">
              <a:spcBef>
                <a:spcPct val="20000"/>
              </a:spcBef>
              <a:buFont typeface="Wingdings" pitchFamily="2" charset="2"/>
              <a:buChar char="§"/>
              <a:defRPr/>
            </a:pP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Availability of </a:t>
            </a:r>
            <a:r>
              <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materials produced</a:t>
            </a:r>
          </a:p>
          <a:p>
            <a:pPr marL="800100" lvl="1" indent="-342900" algn="just">
              <a:spcBef>
                <a:spcPct val="20000"/>
              </a:spcBef>
              <a:buFont typeface="Wingdings" pitchFamily="2" charset="2"/>
              <a:buChar char="§"/>
              <a:defRPr/>
            </a:pP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Use correct </a:t>
            </a:r>
            <a:r>
              <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logo and disclaimer</a:t>
            </a:r>
            <a:endPar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Important to </a:t>
            </a:r>
            <a:r>
              <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define stakeholders </a:t>
            </a: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and </a:t>
            </a:r>
            <a:r>
              <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plan dissemination </a:t>
            </a: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according to </a:t>
            </a:r>
            <a:r>
              <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target groups</a:t>
            </a:r>
          </a:p>
          <a:p>
            <a:pPr marL="800100" lvl="1" indent="-342900" algn="just">
              <a:spcBef>
                <a:spcPct val="20000"/>
              </a:spcBef>
              <a:buFont typeface="Wingdings" pitchFamily="2" charset="2"/>
              <a:buChar char="§"/>
              <a:defRPr/>
            </a:pP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Internal and external target groups</a:t>
            </a:r>
          </a:p>
          <a:p>
            <a:pPr marL="800100" lvl="1" indent="-342900" algn="just">
              <a:spcBef>
                <a:spcPct val="20000"/>
              </a:spcBef>
              <a:buFont typeface="Wingdings" pitchFamily="2" charset="2"/>
              <a:buChar char="§"/>
              <a:defRPr/>
            </a:pPr>
            <a:r>
              <a:rPr lang="sr-Latn-RS" sz="2600" dirty="0" smtClean="0">
                <a:latin typeface="Calibri Light" pitchFamily="34" charset="0"/>
                <a:cs typeface="Calibri Light" pitchFamily="34" charset="0"/>
              </a:rPr>
              <a:t>Dissemination at regional level</a:t>
            </a:r>
          </a:p>
          <a:p>
            <a:pPr marL="342900" indent="-342900" algn="just">
              <a:spcBef>
                <a:spcPct val="20000"/>
              </a:spcBef>
              <a:buFont typeface="Wingdings" pitchFamily="2" charset="2"/>
              <a:buChar char="Ø"/>
              <a:defRPr/>
            </a:pP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Produce </a:t>
            </a:r>
            <a:r>
              <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dissemination plan</a:t>
            </a:r>
            <a:endPar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Publicity/visibility rules</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buFont typeface="Wingdings" pitchFamily="2" charset="2"/>
              <a:buChar char="Ø"/>
            </a:pPr>
            <a:r>
              <a:rPr lang="en-US" sz="2600" dirty="0" smtClean="0"/>
              <a:t>Project </a:t>
            </a:r>
            <a:r>
              <a:rPr lang="en-US" sz="2600" dirty="0" smtClean="0"/>
              <a:t>publications and results (Art. I.10.9): </a:t>
            </a:r>
          </a:p>
          <a:p>
            <a:pPr lvl="1">
              <a:buFont typeface="Wingdings" pitchFamily="2" charset="2"/>
              <a:buChar char="§"/>
            </a:pPr>
            <a:r>
              <a:rPr lang="sr-Latn-RS" sz="2600" dirty="0" smtClean="0"/>
              <a:t> </a:t>
            </a:r>
            <a:r>
              <a:rPr lang="en-US" sz="2600" dirty="0" smtClean="0"/>
              <a:t>Must </a:t>
            </a:r>
            <a:r>
              <a:rPr lang="en-US" sz="2600" b="1" dirty="0" smtClean="0"/>
              <a:t>display </a:t>
            </a:r>
            <a:r>
              <a:rPr lang="en-US" sz="2600" b="1" dirty="0" smtClean="0">
                <a:solidFill>
                  <a:srgbClr val="FF0000"/>
                </a:solidFill>
              </a:rPr>
              <a:t>Erasmus+ Logo </a:t>
            </a:r>
          </a:p>
          <a:p>
            <a:endParaRPr lang="en-US" sz="2600" dirty="0" smtClean="0"/>
          </a:p>
          <a:p>
            <a:pPr lvl="1" algn="just">
              <a:buFont typeface="Wingdings" pitchFamily="2" charset="2"/>
              <a:buChar char="§"/>
            </a:pPr>
            <a:r>
              <a:rPr lang="sr-Latn-RS" sz="2600" dirty="0" smtClean="0"/>
              <a:t> </a:t>
            </a:r>
            <a:r>
              <a:rPr lang="en-US" sz="2600" dirty="0" smtClean="0"/>
              <a:t>Must </a:t>
            </a:r>
            <a:r>
              <a:rPr lang="en-US" sz="2600" dirty="0" smtClean="0"/>
              <a:t>include this </a:t>
            </a:r>
            <a:r>
              <a:rPr lang="en-US" sz="2600" b="1" dirty="0" smtClean="0"/>
              <a:t>sentence: </a:t>
            </a:r>
            <a:r>
              <a:rPr lang="en-US" sz="2600" b="1" dirty="0" smtClean="0"/>
              <a:t>"</a:t>
            </a:r>
            <a:r>
              <a:rPr lang="en-US" sz="2600" b="1" dirty="0" smtClean="0">
                <a:solidFill>
                  <a:srgbClr val="FF0000"/>
                </a:solidFill>
              </a:rPr>
              <a:t>Co-funded </a:t>
            </a:r>
            <a:r>
              <a:rPr lang="en-US" sz="2600" b="1" dirty="0" smtClean="0">
                <a:solidFill>
                  <a:srgbClr val="FF0000"/>
                </a:solidFill>
              </a:rPr>
              <a:t>by the Erasmus+ </a:t>
            </a:r>
            <a:r>
              <a:rPr lang="en-US" sz="2600" b="1" dirty="0" err="1" smtClean="0">
                <a:solidFill>
                  <a:srgbClr val="FF0000"/>
                </a:solidFill>
              </a:rPr>
              <a:t>Programme</a:t>
            </a:r>
            <a:r>
              <a:rPr lang="en-US" sz="2600" b="1" dirty="0" smtClean="0">
                <a:solidFill>
                  <a:srgbClr val="FF0000"/>
                </a:solidFill>
              </a:rPr>
              <a:t> of the European Union</a:t>
            </a:r>
            <a:r>
              <a:rPr lang="en-US" sz="2600" b="1" dirty="0" smtClean="0"/>
              <a:t>" </a:t>
            </a:r>
          </a:p>
          <a:p>
            <a:pPr lvl="1">
              <a:buFont typeface="Wingdings" pitchFamily="2" charset="2"/>
              <a:buChar char="§"/>
            </a:pPr>
            <a:r>
              <a:rPr lang="en-US" sz="2600" dirty="0" smtClean="0"/>
              <a:t>Must </a:t>
            </a:r>
            <a:r>
              <a:rPr lang="en-US" sz="2600" b="1" dirty="0" smtClean="0"/>
              <a:t>include </a:t>
            </a:r>
            <a:r>
              <a:rPr lang="en-US" sz="2600" b="1" dirty="0" smtClean="0">
                <a:solidFill>
                  <a:srgbClr val="FF0000"/>
                </a:solidFill>
              </a:rPr>
              <a:t>disclaimer</a:t>
            </a:r>
            <a:r>
              <a:rPr lang="en-US" sz="2600" b="1" dirty="0" smtClean="0"/>
              <a:t>: </a:t>
            </a:r>
          </a:p>
          <a:p>
            <a:endParaRPr lang="en-US" sz="2600" dirty="0" smtClean="0"/>
          </a:p>
          <a:p>
            <a:pPr algn="just"/>
            <a:r>
              <a:rPr lang="en-US" sz="2600" dirty="0" smtClean="0"/>
              <a:t>"</a:t>
            </a:r>
            <a:r>
              <a:rPr lang="en-US" sz="2600" i="1" dirty="0" smtClean="0">
                <a:solidFill>
                  <a:schemeClr val="tx2">
                    <a:lumMod val="75000"/>
                  </a:schemeClr>
                </a:solidFill>
              </a:rPr>
              <a:t>This project has been funded with support from the European Commission. This publication [communication] reflects the views only of the author, and the Commission cannot be held responsible for any use which may be made of the information contained therein</a:t>
            </a:r>
            <a:r>
              <a:rPr lang="en-US" sz="2600" dirty="0" smtClean="0"/>
              <a:t>".</a:t>
            </a:r>
            <a:endPar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p:txBody>
      </p:sp>
      <p:pic>
        <p:nvPicPr>
          <p:cNvPr id="1026" name="Picture 2"/>
          <p:cNvPicPr>
            <a:picLocks noChangeAspect="1" noChangeArrowheads="1"/>
          </p:cNvPicPr>
          <p:nvPr/>
        </p:nvPicPr>
        <p:blipFill>
          <a:blip r:embed="rId6" cstate="print"/>
          <a:srcRect/>
          <a:stretch>
            <a:fillRect/>
          </a:stretch>
        </p:blipFill>
        <p:spPr bwMode="auto">
          <a:xfrm>
            <a:off x="5105400" y="1676400"/>
            <a:ext cx="3709985" cy="871537"/>
          </a:xfrm>
          <a:prstGeom prst="rect">
            <a:avLst/>
          </a:prstGeom>
          <a:noFill/>
          <a:ln w="9525">
            <a:noFill/>
            <a:miter lim="800000"/>
            <a:headEnd/>
            <a:tailEnd/>
          </a:ln>
        </p:spPr>
      </p:pic>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Publicity obligations</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en-US" sz="2200" dirty="0" smtClean="0">
                <a:latin typeface="Calibri Light" pitchFamily="34" charset="0"/>
                <a:cs typeface="Calibri Light" pitchFamily="34" charset="0"/>
              </a:rPr>
              <a:t>For </a:t>
            </a:r>
            <a:r>
              <a:rPr lang="en-US" sz="2200" dirty="0" smtClean="0">
                <a:latin typeface="Calibri Light" pitchFamily="34" charset="0"/>
                <a:cs typeface="Calibri Light" pitchFamily="34" charset="0"/>
              </a:rPr>
              <a:t>the purpose of Article II.7 of the grant agreement, relating to the publicity and </a:t>
            </a:r>
            <a:r>
              <a:rPr lang="en-US" sz="2200" b="1" dirty="0" smtClean="0">
                <a:latin typeface="Calibri Light" pitchFamily="34" charset="0"/>
                <a:cs typeface="Calibri Light" pitchFamily="34" charset="0"/>
              </a:rPr>
              <a:t>use of the relevant logo</a:t>
            </a:r>
            <a:r>
              <a:rPr lang="en-US" sz="2200" dirty="0" smtClean="0">
                <a:latin typeface="Calibri Light" pitchFamily="34" charset="0"/>
                <a:cs typeface="Calibri Light" pitchFamily="34" charset="0"/>
              </a:rPr>
              <a:t>, the beneficiaries must follow the instructions available on the following website: https://eacea.ec.europa.eu/about-eacea/visual-identity_en </a:t>
            </a:r>
            <a:endParaRPr lang="sr-Latn-RS" sz="2200" dirty="0" smtClean="0">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600" dirty="0" smtClean="0">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en-US" sz="2200" dirty="0" smtClean="0">
                <a:latin typeface="Calibri Light" pitchFamily="34" charset="0"/>
                <a:cs typeface="Calibri Light" pitchFamily="34" charset="0"/>
              </a:rPr>
              <a:t>The </a:t>
            </a:r>
            <a:r>
              <a:rPr lang="en-US" sz="2200" dirty="0" smtClean="0">
                <a:latin typeface="Calibri Light" pitchFamily="34" charset="0"/>
                <a:cs typeface="Calibri Light" pitchFamily="34" charset="0"/>
              </a:rPr>
              <a:t>beneficiaries </a:t>
            </a:r>
            <a:r>
              <a:rPr lang="en-US" sz="2200" b="1" dirty="0" smtClean="0">
                <a:latin typeface="Calibri Light" pitchFamily="34" charset="0"/>
                <a:cs typeface="Calibri Light" pitchFamily="34" charset="0"/>
              </a:rPr>
              <a:t>must inform </a:t>
            </a:r>
            <a:r>
              <a:rPr lang="en-US" sz="2200" dirty="0" smtClean="0">
                <a:latin typeface="Calibri Light" pitchFamily="34" charset="0"/>
                <a:cs typeface="Calibri Light" pitchFamily="34" charset="0"/>
              </a:rPr>
              <a:t>the public, press and media of the action (internet included), which </a:t>
            </a:r>
            <a:r>
              <a:rPr lang="en-US" sz="2200" dirty="0" smtClean="0">
                <a:latin typeface="Calibri Light" pitchFamily="34" charset="0"/>
                <a:cs typeface="Calibri Light" pitchFamily="34" charset="0"/>
              </a:rPr>
              <a:t>must </a:t>
            </a:r>
            <a:r>
              <a:rPr lang="en-US" sz="2200" dirty="0" smtClean="0">
                <a:latin typeface="Calibri Light" pitchFamily="34" charset="0"/>
                <a:cs typeface="Calibri Light" pitchFamily="34" charset="0"/>
              </a:rPr>
              <a:t>visibly indicate “</a:t>
            </a:r>
            <a:r>
              <a:rPr lang="en-US" sz="2200" b="1" dirty="0" smtClean="0">
                <a:latin typeface="Calibri Light" pitchFamily="34" charset="0"/>
                <a:cs typeface="Calibri Light" pitchFamily="34" charset="0"/>
              </a:rPr>
              <a:t>with the support of the Erasmus+ </a:t>
            </a:r>
            <a:r>
              <a:rPr lang="en-US" sz="2200" b="1" dirty="0" err="1" smtClean="0">
                <a:latin typeface="Calibri Light" pitchFamily="34" charset="0"/>
                <a:cs typeface="Calibri Light" pitchFamily="34" charset="0"/>
              </a:rPr>
              <a:t>Programme</a:t>
            </a:r>
            <a:r>
              <a:rPr lang="en-US" sz="2200" b="1" dirty="0" smtClean="0">
                <a:latin typeface="Calibri Light" pitchFamily="34" charset="0"/>
                <a:cs typeface="Calibri Light" pitchFamily="34" charset="0"/>
              </a:rPr>
              <a:t> of the European Union</a:t>
            </a:r>
            <a:r>
              <a:rPr lang="en-US" sz="2200" dirty="0" smtClean="0">
                <a:latin typeface="Calibri Light" pitchFamily="34" charset="0"/>
                <a:cs typeface="Calibri Light" pitchFamily="34" charset="0"/>
              </a:rPr>
              <a:t>” as well as the </a:t>
            </a:r>
            <a:r>
              <a:rPr lang="en-US" sz="2200" b="1" dirty="0" smtClean="0">
                <a:latin typeface="Calibri Light" pitchFamily="34" charset="0"/>
                <a:cs typeface="Calibri Light" pitchFamily="34" charset="0"/>
              </a:rPr>
              <a:t>graphic </a:t>
            </a:r>
            <a:r>
              <a:rPr lang="en-US" sz="2200" b="1" dirty="0" smtClean="0">
                <a:latin typeface="Calibri Light" pitchFamily="34" charset="0"/>
                <a:cs typeface="Calibri Light" pitchFamily="34" charset="0"/>
              </a:rPr>
              <a:t>logos</a:t>
            </a:r>
            <a:r>
              <a:rPr lang="en-US" sz="2200" dirty="0" smtClean="0">
                <a:latin typeface="Calibri Light" pitchFamily="34" charset="0"/>
                <a:cs typeface="Calibri Light" pitchFamily="34" charset="0"/>
              </a:rPr>
              <a:t>.</a:t>
            </a:r>
            <a:endParaRPr lang="sr-Latn-RS" sz="2200" dirty="0" smtClean="0">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600" dirty="0" smtClean="0">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en-US" sz="2200" dirty="0" smtClean="0">
                <a:latin typeface="Calibri Light" pitchFamily="34" charset="0"/>
                <a:cs typeface="Calibri Light" pitchFamily="34" charset="0"/>
              </a:rPr>
              <a:t>Where </a:t>
            </a:r>
            <a:r>
              <a:rPr lang="en-US" sz="2200" dirty="0" smtClean="0">
                <a:latin typeface="Calibri Light" pitchFamily="34" charset="0"/>
                <a:cs typeface="Calibri Light" pitchFamily="34" charset="0"/>
              </a:rPr>
              <a:t>the action, or part of the action, is a publication, the mention and </a:t>
            </a:r>
            <a:r>
              <a:rPr lang="en-US" sz="2200" b="1" dirty="0" smtClean="0">
                <a:latin typeface="Calibri Light" pitchFamily="34" charset="0"/>
                <a:cs typeface="Calibri Light" pitchFamily="34" charset="0"/>
              </a:rPr>
              <a:t>graphic logos must appear on the cover or the first pages </a:t>
            </a:r>
            <a:r>
              <a:rPr lang="en-US" sz="2200" dirty="0" smtClean="0">
                <a:latin typeface="Calibri Light" pitchFamily="34" charset="0"/>
                <a:cs typeface="Calibri Light" pitchFamily="34" charset="0"/>
              </a:rPr>
              <a:t>following the editor's mention. </a:t>
            </a:r>
            <a:endParaRPr lang="sr-Latn-RS" sz="2200" dirty="0" smtClean="0">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sr-Latn-RS" sz="600" dirty="0" smtClean="0">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en-US" sz="2200" dirty="0" smtClean="0">
                <a:latin typeface="Calibri Light" pitchFamily="34" charset="0"/>
                <a:cs typeface="Calibri Light" pitchFamily="34" charset="0"/>
              </a:rPr>
              <a:t>If </a:t>
            </a:r>
            <a:r>
              <a:rPr lang="en-US" sz="2200" dirty="0" smtClean="0">
                <a:latin typeface="Calibri Light" pitchFamily="34" charset="0"/>
                <a:cs typeface="Calibri Light" pitchFamily="34" charset="0"/>
              </a:rPr>
              <a:t>the action includes events for the public, </a:t>
            </a:r>
            <a:r>
              <a:rPr lang="en-US" sz="2200" b="1" dirty="0" smtClean="0">
                <a:latin typeface="Calibri Light" pitchFamily="34" charset="0"/>
                <a:cs typeface="Calibri Light" pitchFamily="34" charset="0"/>
              </a:rPr>
              <a:t>signs and posters </a:t>
            </a:r>
            <a:r>
              <a:rPr lang="en-US" sz="2200" dirty="0" smtClean="0">
                <a:latin typeface="Calibri Light" pitchFamily="34" charset="0"/>
                <a:cs typeface="Calibri Light" pitchFamily="34" charset="0"/>
              </a:rPr>
              <a:t>related to this action </a:t>
            </a:r>
            <a:r>
              <a:rPr lang="en-US" sz="2200" b="1" dirty="0" smtClean="0">
                <a:latin typeface="Calibri Light" pitchFamily="34" charset="0"/>
                <a:cs typeface="Calibri Light" pitchFamily="34" charset="0"/>
              </a:rPr>
              <a:t>must be displayed</a:t>
            </a:r>
            <a:r>
              <a:rPr lang="en-US" sz="2200" dirty="0" smtClean="0">
                <a:latin typeface="Calibri Light" pitchFamily="34" charset="0"/>
                <a:cs typeface="Calibri Light" pitchFamily="34" charset="0"/>
              </a:rPr>
              <a:t>. This must include the </a:t>
            </a:r>
            <a:r>
              <a:rPr lang="sr-Latn-RS" sz="2200" dirty="0" smtClean="0">
                <a:latin typeface="Calibri Light" pitchFamily="34" charset="0"/>
                <a:cs typeface="Calibri Light" pitchFamily="34" charset="0"/>
              </a:rPr>
              <a:t>graphic </a:t>
            </a:r>
            <a:r>
              <a:rPr lang="en-US" sz="2200" dirty="0" smtClean="0">
                <a:latin typeface="Calibri Light" pitchFamily="34" charset="0"/>
                <a:cs typeface="Calibri Light" pitchFamily="34" charset="0"/>
              </a:rPr>
              <a:t>logos</a:t>
            </a:r>
            <a:r>
              <a:rPr lang="sr-Latn-RS" sz="2200" dirty="0" smtClean="0">
                <a:latin typeface="Calibri Light" pitchFamily="34" charset="0"/>
                <a:cs typeface="Calibri Light" pitchFamily="34" charset="0"/>
              </a:rPr>
              <a:t>.</a:t>
            </a:r>
            <a:r>
              <a:rPr lang="en-US" sz="2200" dirty="0" smtClean="0">
                <a:latin typeface="Calibri Light" pitchFamily="34" charset="0"/>
                <a:cs typeface="Calibri Light" pitchFamily="34" charset="0"/>
              </a:rPr>
              <a:t> </a:t>
            </a:r>
            <a:endParaRPr kumimoji="0" lang="sr-Latn-RS" sz="22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762000"/>
            <a:ext cx="8229600" cy="838200"/>
          </a:xfrm>
        </p:spPr>
        <p:txBody>
          <a:bodyPr>
            <a:noAutofit/>
          </a:bodyPr>
          <a:lstStyle/>
          <a:p>
            <a:r>
              <a:rPr lang="sr-Latn-RS" sz="3600" b="1" dirty="0" smtClean="0">
                <a:solidFill>
                  <a:schemeClr val="tx2">
                    <a:lumMod val="60000"/>
                    <a:lumOff val="40000"/>
                  </a:schemeClr>
                </a:solidFill>
                <a:latin typeface="Calibri Light" pitchFamily="34" charset="0"/>
                <a:cs typeface="Calibri Light" pitchFamily="34" charset="0"/>
              </a:rPr>
              <a:t>Penalties in the case of non-compliance with publicity obligations</a:t>
            </a:r>
            <a:endParaRPr lang="en-US" sz="36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646237"/>
            <a:ext cx="8229600" cy="4525963"/>
          </a:xfrm>
          <a:prstGeom prst="rect">
            <a:avLst/>
          </a:prstGeom>
        </p:spPr>
        <p:txBody>
          <a:bodyPr vert="horz" lIns="91440" tIns="45720" rIns="91440" bIns="45720" rtlCol="0">
            <a:noAutofit/>
          </a:bodyPr>
          <a:lstStyle/>
          <a:p>
            <a:pPr marL="342900" lvl="0" indent="-342900" algn="just">
              <a:spcBef>
                <a:spcPct val="20000"/>
              </a:spcBef>
              <a:defRPr/>
            </a:pPr>
            <a:endParaRPr lang="sr-Latn-RS" sz="2800" dirty="0" smtClean="0">
              <a:latin typeface="Calibri Light" pitchFamily="34" charset="0"/>
              <a:cs typeface="Calibri Light" pitchFamily="34" charset="0"/>
            </a:endParaRPr>
          </a:p>
          <a:p>
            <a:pPr marL="342900" lvl="0" indent="-342900" algn="just">
              <a:spcBef>
                <a:spcPct val="20000"/>
              </a:spcBef>
              <a:defRPr/>
            </a:pPr>
            <a:r>
              <a:rPr lang="en-US" sz="2800" dirty="0" smtClean="0">
                <a:latin typeface="Calibri Light" pitchFamily="34" charset="0"/>
                <a:cs typeface="Calibri Light" pitchFamily="34" charset="0"/>
              </a:rPr>
              <a:t>The </a:t>
            </a:r>
            <a:r>
              <a:rPr lang="en-US" sz="2800" dirty="0" smtClean="0">
                <a:latin typeface="Calibri Light" pitchFamily="34" charset="0"/>
                <a:cs typeface="Calibri Light" pitchFamily="34" charset="0"/>
              </a:rPr>
              <a:t>obligation to comply with the publicity provision set out in Article II.7 of the General Conditions constitutes a substantial obligation. Without prejudice to the right to terminate the grant, in case of failure to </a:t>
            </a:r>
            <a:r>
              <a:rPr lang="en-US" sz="2800" dirty="0" err="1" smtClean="0">
                <a:latin typeface="Calibri Light" pitchFamily="34" charset="0"/>
                <a:cs typeface="Calibri Light" pitchFamily="34" charset="0"/>
              </a:rPr>
              <a:t>fulfil</a:t>
            </a:r>
            <a:r>
              <a:rPr lang="en-US" sz="2800" dirty="0" smtClean="0">
                <a:latin typeface="Calibri Light" pitchFamily="34" charset="0"/>
                <a:cs typeface="Calibri Light" pitchFamily="34" charset="0"/>
              </a:rPr>
              <a:t> this obligation, the Agency may apply a </a:t>
            </a:r>
            <a:r>
              <a:rPr lang="en-US" sz="2800" b="1" dirty="0" smtClean="0">
                <a:solidFill>
                  <a:srgbClr val="FF0000"/>
                </a:solidFill>
                <a:latin typeface="Calibri Light" pitchFamily="34" charset="0"/>
                <a:cs typeface="Calibri Light" pitchFamily="34" charset="0"/>
              </a:rPr>
              <a:t>20% reduction of the grant initially provided for</a:t>
            </a:r>
            <a:r>
              <a:rPr lang="en-US" sz="2800" dirty="0" smtClean="0">
                <a:latin typeface="Calibri Light" pitchFamily="34" charset="0"/>
                <a:cs typeface="Calibri Light" pitchFamily="34" charset="0"/>
              </a:rPr>
              <a:t>.</a:t>
            </a:r>
            <a:endParaRPr kumimoji="0" lang="sr-Latn-RS" sz="2600" b="1"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Dissemination tools</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buFont typeface="Wingdings" pitchFamily="2" charset="2"/>
              <a:buChar char="Ø"/>
            </a:pPr>
            <a:r>
              <a:rPr lang="sr-Latn-RS" sz="2800" b="1" dirty="0" smtClean="0">
                <a:latin typeface="Calibri Light" pitchFamily="34" charset="0"/>
                <a:cs typeface="Calibri Light" pitchFamily="34" charset="0"/>
              </a:rPr>
              <a:t> </a:t>
            </a:r>
            <a:r>
              <a:rPr lang="en-US" sz="2600" b="1" dirty="0" smtClean="0">
                <a:latin typeface="Calibri Light" pitchFamily="34" charset="0"/>
                <a:cs typeface="Calibri Light" pitchFamily="34" charset="0"/>
              </a:rPr>
              <a:t>Mandatory </a:t>
            </a:r>
            <a:r>
              <a:rPr lang="en-US" sz="2600" b="1" dirty="0" smtClean="0">
                <a:latin typeface="Calibri Light" pitchFamily="34" charset="0"/>
                <a:cs typeface="Calibri Light" pitchFamily="34" charset="0"/>
              </a:rPr>
              <a:t>project website (Art. I.10.8) </a:t>
            </a:r>
          </a:p>
          <a:p>
            <a:pPr lvl="1">
              <a:buFont typeface="Wingdings" pitchFamily="2" charset="2"/>
              <a:buChar char="§"/>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Launch </a:t>
            </a:r>
            <a:r>
              <a:rPr lang="en-US" sz="2600" dirty="0" smtClean="0">
                <a:latin typeface="Calibri Light" pitchFamily="34" charset="0"/>
                <a:cs typeface="Calibri Light" pitchFamily="34" charset="0"/>
              </a:rPr>
              <a:t>at project start </a:t>
            </a:r>
          </a:p>
          <a:p>
            <a:pPr lvl="1">
              <a:buFont typeface="Wingdings" pitchFamily="2" charset="2"/>
              <a:buChar char="§"/>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Informative </a:t>
            </a:r>
            <a:r>
              <a:rPr lang="sr-Latn-RS" sz="2600" dirty="0" smtClean="0">
                <a:latin typeface="Calibri Light" pitchFamily="34" charset="0"/>
                <a:cs typeface="Calibri Light" pitchFamily="34" charset="0"/>
              </a:rPr>
              <a:t>and</a:t>
            </a:r>
            <a:r>
              <a:rPr lang="en-U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attractive </a:t>
            </a:r>
            <a:r>
              <a:rPr lang="sr-Latn-RS" sz="2600" dirty="0" smtClean="0">
                <a:latin typeface="Calibri Light" pitchFamily="34" charset="0"/>
                <a:cs typeface="Calibri Light" pitchFamily="34" charset="0"/>
              </a:rPr>
              <a:t>also</a:t>
            </a:r>
            <a:r>
              <a:rPr lang="en-U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for wider public </a:t>
            </a:r>
          </a:p>
          <a:p>
            <a:pPr lvl="1" algn="just">
              <a:buFont typeface="Wingdings" pitchFamily="2" charset="2"/>
              <a:buChar char="§"/>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Content</a:t>
            </a:r>
            <a:r>
              <a:rPr lang="en-US" sz="2600" dirty="0" smtClean="0">
                <a:latin typeface="Calibri Light" pitchFamily="34" charset="0"/>
                <a:cs typeface="Calibri Light" pitchFamily="34" charset="0"/>
              </a:rPr>
              <a:t>: Project description/objectives, management structure, project outputs (dates of events, trainings, meeting etc), results of project activities </a:t>
            </a:r>
          </a:p>
          <a:p>
            <a:pPr algn="just">
              <a:buFont typeface="Wingdings" pitchFamily="2" charset="2"/>
              <a:buChar char="Ø"/>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Project </a:t>
            </a:r>
            <a:r>
              <a:rPr lang="en-US" sz="2600" dirty="0" smtClean="0">
                <a:latin typeface="Calibri Light" pitchFamily="34" charset="0"/>
                <a:cs typeface="Calibri Light" pitchFamily="34" charset="0"/>
              </a:rPr>
              <a:t>information on </a:t>
            </a:r>
            <a:r>
              <a:rPr lang="en-US" sz="2600" b="1" dirty="0" smtClean="0">
                <a:latin typeface="Calibri Light" pitchFamily="34" charset="0"/>
                <a:cs typeface="Calibri Light" pitchFamily="34" charset="0"/>
              </a:rPr>
              <a:t>Erasmus+ Projects Results Platform: </a:t>
            </a:r>
          </a:p>
          <a:p>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http</a:t>
            </a:r>
            <a:r>
              <a:rPr lang="en-US" sz="2600" dirty="0" smtClean="0">
                <a:latin typeface="Calibri Light" pitchFamily="34" charset="0"/>
                <a:cs typeface="Calibri Light" pitchFamily="34" charset="0"/>
              </a:rPr>
              <a:t>://ec.europa.eu/programmes/erasmus-plus/projects/ </a:t>
            </a:r>
          </a:p>
          <a:p>
            <a:pPr>
              <a:buFont typeface="Wingdings" pitchFamily="2" charset="2"/>
              <a:buChar char="Ø"/>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Project leaflets</a:t>
            </a:r>
            <a:r>
              <a:rPr lang="sr-Latn-RS" sz="2600" dirty="0" smtClean="0">
                <a:latin typeface="Calibri Light" pitchFamily="34" charset="0"/>
                <a:cs typeface="Calibri Light" pitchFamily="34" charset="0"/>
              </a:rPr>
              <a:t> and </a:t>
            </a:r>
            <a:r>
              <a:rPr lang="en-US" sz="2600" dirty="0" smtClean="0">
                <a:latin typeface="Calibri Light" pitchFamily="34" charset="0"/>
                <a:cs typeface="Calibri Light" pitchFamily="34" charset="0"/>
              </a:rPr>
              <a:t>brochures </a:t>
            </a:r>
            <a:endParaRPr lang="en-US" sz="2600" dirty="0" smtClean="0">
              <a:latin typeface="Calibri Light" pitchFamily="34" charset="0"/>
              <a:cs typeface="Calibri Light" pitchFamily="34" charset="0"/>
            </a:endParaRPr>
          </a:p>
          <a:p>
            <a:pPr>
              <a:buFont typeface="Wingdings" pitchFamily="2" charset="2"/>
              <a:buChar char="Ø"/>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Media </a:t>
            </a:r>
            <a:r>
              <a:rPr lang="en-US" sz="2600" dirty="0" smtClean="0">
                <a:latin typeface="Calibri Light" pitchFamily="34" charset="0"/>
                <a:cs typeface="Calibri Light" pitchFamily="34" charset="0"/>
              </a:rPr>
              <a:t>releases, newsletters, articles in </a:t>
            </a:r>
            <a:r>
              <a:rPr lang="en-US" sz="2600" dirty="0" err="1" smtClean="0">
                <a:latin typeface="Calibri Light" pitchFamily="34" charset="0"/>
                <a:cs typeface="Calibri Light" pitchFamily="34" charset="0"/>
              </a:rPr>
              <a:t>specialised</a:t>
            </a:r>
            <a:r>
              <a:rPr lang="en-US" sz="2600" dirty="0" smtClean="0">
                <a:latin typeface="Calibri Light" pitchFamily="34" charset="0"/>
                <a:cs typeface="Calibri Light" pitchFamily="34" charset="0"/>
              </a:rPr>
              <a:t> press </a:t>
            </a:r>
          </a:p>
          <a:p>
            <a:pPr>
              <a:buFont typeface="Wingdings" pitchFamily="2" charset="2"/>
              <a:buChar char="Ø"/>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Social </a:t>
            </a:r>
            <a:r>
              <a:rPr lang="en-US" sz="2600" dirty="0" smtClean="0">
                <a:latin typeface="Calibri Light" pitchFamily="34" charset="0"/>
                <a:cs typeface="Calibri Light" pitchFamily="34" charset="0"/>
              </a:rPr>
              <a:t>media: blogs, </a:t>
            </a:r>
            <a:r>
              <a:rPr lang="en-US" sz="2600" dirty="0" err="1" smtClean="0">
                <a:latin typeface="Calibri Light" pitchFamily="34" charset="0"/>
                <a:cs typeface="Calibri Light" pitchFamily="34" charset="0"/>
              </a:rPr>
              <a:t>Facebook</a:t>
            </a:r>
            <a:r>
              <a:rPr lang="en-US" sz="2600" dirty="0" smtClean="0">
                <a:latin typeface="Calibri Light" pitchFamily="34" charset="0"/>
                <a:cs typeface="Calibri Light" pitchFamily="34" charset="0"/>
              </a:rPr>
              <a:t>, Twitter </a:t>
            </a:r>
          </a:p>
          <a:p>
            <a:pPr>
              <a:buFont typeface="Wingdings" pitchFamily="2" charset="2"/>
              <a:buChar char="Ø"/>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Public </a:t>
            </a:r>
            <a:r>
              <a:rPr lang="en-US" sz="2600" dirty="0" smtClean="0">
                <a:latin typeface="Calibri Light" pitchFamily="34" charset="0"/>
                <a:cs typeface="Calibri Light" pitchFamily="34" charset="0"/>
              </a:rPr>
              <a:t>events, meetings, </a:t>
            </a:r>
            <a:r>
              <a:rPr lang="en-US" sz="2600" dirty="0" smtClean="0">
                <a:latin typeface="Calibri Light" pitchFamily="34" charset="0"/>
                <a:cs typeface="Calibri Light" pitchFamily="34" charset="0"/>
              </a:rPr>
              <a:t>seminars</a:t>
            </a:r>
            <a:r>
              <a:rPr lang="sr-Latn-RS" sz="2600" dirty="0" smtClean="0">
                <a:latin typeface="Calibri Light" pitchFamily="34" charset="0"/>
                <a:cs typeface="Calibri Light" pitchFamily="34" charset="0"/>
              </a:rPr>
              <a:t>, info days, roundtables</a:t>
            </a:r>
            <a:r>
              <a:rPr lang="en-US" sz="2800" dirty="0" smtClean="0">
                <a:latin typeface="Calibri Light" pitchFamily="34" charset="0"/>
                <a:cs typeface="Calibri Light" pitchFamily="34" charset="0"/>
              </a:rPr>
              <a:t> </a:t>
            </a:r>
            <a:endParaRPr lang="en-US" sz="28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Sustainability</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Project </a:t>
            </a:r>
            <a:r>
              <a:rPr lang="en-US" sz="2600" dirty="0" smtClean="0">
                <a:latin typeface="Calibri Light" pitchFamily="34" charset="0"/>
                <a:cs typeface="Calibri Light" pitchFamily="34" charset="0"/>
              </a:rPr>
              <a:t>results should be sustainable and should </a:t>
            </a:r>
            <a:r>
              <a:rPr lang="en-US" sz="2600" b="1" dirty="0" smtClean="0">
                <a:latin typeface="Calibri Light" pitchFamily="34" charset="0"/>
                <a:cs typeface="Calibri Light" pitchFamily="34" charset="0"/>
              </a:rPr>
              <a:t>continue to be used /updated after the end of the project funding </a:t>
            </a:r>
            <a:endParaRPr lang="sr-Latn-RS" sz="2600" b="1" dirty="0" smtClean="0">
              <a:latin typeface="Calibri Light" pitchFamily="34" charset="0"/>
              <a:cs typeface="Calibri Light" pitchFamily="34" charset="0"/>
            </a:endParaRPr>
          </a:p>
          <a:p>
            <a:pPr algn="just">
              <a:buFont typeface="Wingdings" pitchFamily="2" charset="2"/>
              <a:buChar char="Ø"/>
            </a:pPr>
            <a:endParaRPr lang="en-US" sz="2600" b="1" dirty="0" smtClean="0">
              <a:latin typeface="Calibri Light" pitchFamily="34" charset="0"/>
              <a:cs typeface="Calibri Light" pitchFamily="34" charset="0"/>
            </a:endParaRPr>
          </a:p>
          <a:p>
            <a:pPr algn="just">
              <a:buFont typeface="Wingdings" pitchFamily="2" charset="2"/>
              <a:buChar char="Ø"/>
            </a:pPr>
            <a:r>
              <a:rPr lang="sr-Latn-RS" sz="2600" dirty="0" smtClean="0">
                <a:latin typeface="Calibri Light" pitchFamily="34" charset="0"/>
                <a:cs typeface="Calibri Light" pitchFamily="34" charset="0"/>
              </a:rPr>
              <a:t>P</a:t>
            </a:r>
            <a:r>
              <a:rPr lang="en-US" sz="2600" dirty="0" err="1" smtClean="0">
                <a:latin typeface="Calibri Light" pitchFamily="34" charset="0"/>
                <a:cs typeface="Calibri Light" pitchFamily="34" charset="0"/>
              </a:rPr>
              <a:t>roduce</a:t>
            </a:r>
            <a:r>
              <a:rPr lang="en-US" sz="2600" dirty="0" smtClean="0">
                <a:latin typeface="Calibri Light" pitchFamily="34" charset="0"/>
                <a:cs typeface="Calibri Light" pitchFamily="34" charset="0"/>
              </a:rPr>
              <a:t> a </a:t>
            </a:r>
            <a:r>
              <a:rPr lang="sr-Latn-RS" sz="2600" b="1" dirty="0" smtClean="0">
                <a:latin typeface="Calibri Light" pitchFamily="34" charset="0"/>
                <a:cs typeface="Calibri Light" pitchFamily="34" charset="0"/>
              </a:rPr>
              <a:t>sustainability</a:t>
            </a:r>
            <a:r>
              <a:rPr lang="en-US" sz="2600" b="1" dirty="0" smtClean="0">
                <a:latin typeface="Calibri Light" pitchFamily="34" charset="0"/>
                <a:cs typeface="Calibri Light" pitchFamily="34" charset="0"/>
              </a:rPr>
              <a:t> plan</a:t>
            </a:r>
            <a:endParaRPr lang="sr-Latn-RS" sz="2600" b="1" dirty="0" smtClean="0">
              <a:latin typeface="Calibri Light" pitchFamily="34" charset="0"/>
              <a:cs typeface="Calibri Light" pitchFamily="34" charset="0"/>
            </a:endParaRPr>
          </a:p>
          <a:p>
            <a:pPr algn="just">
              <a:buFont typeface="Wingdings" pitchFamily="2" charset="2"/>
              <a:buChar char="Ø"/>
            </a:pPr>
            <a:endParaRPr lang="en-US" sz="2600" b="1" dirty="0" smtClean="0">
              <a:latin typeface="Calibri Light" pitchFamily="34" charset="0"/>
              <a:cs typeface="Calibri Light" pitchFamily="34" charset="0"/>
            </a:endParaRPr>
          </a:p>
          <a:p>
            <a:pPr algn="just">
              <a:buFont typeface="Wingdings" pitchFamily="2" charset="2"/>
              <a:buChar char="Ø"/>
            </a:pPr>
            <a:r>
              <a:rPr lang="sr-Latn-RS" sz="2600" b="1" dirty="0" smtClean="0">
                <a:latin typeface="Calibri Light" pitchFamily="34" charset="0"/>
                <a:cs typeface="Calibri Light" pitchFamily="34" charset="0"/>
              </a:rPr>
              <a:t> </a:t>
            </a:r>
            <a:r>
              <a:rPr lang="en-US" sz="2600" b="1" dirty="0" smtClean="0">
                <a:latin typeface="Calibri Light" pitchFamily="34" charset="0"/>
                <a:cs typeface="Calibri Light" pitchFamily="34" charset="0"/>
              </a:rPr>
              <a:t>Dissemination </a:t>
            </a:r>
            <a:r>
              <a:rPr lang="en-US" sz="2600" b="1" dirty="0" smtClean="0">
                <a:latin typeface="Calibri Light" pitchFamily="34" charset="0"/>
                <a:cs typeface="Calibri Light" pitchFamily="34" charset="0"/>
              </a:rPr>
              <a:t>supports sustainability by ensuring </a:t>
            </a:r>
          </a:p>
          <a:p>
            <a:pPr lvl="1" algn="just">
              <a:buFont typeface="Wingdings" pitchFamily="2" charset="2"/>
              <a:buChar char="§"/>
            </a:pPr>
            <a:r>
              <a:rPr lang="sr-Latn-RS" sz="2600" b="1" dirty="0" smtClean="0">
                <a:latin typeface="Calibri Light" pitchFamily="34" charset="0"/>
                <a:cs typeface="Calibri Light" pitchFamily="34" charset="0"/>
              </a:rPr>
              <a:t> </a:t>
            </a:r>
            <a:r>
              <a:rPr lang="en-US" sz="2600" b="1" dirty="0" smtClean="0">
                <a:latin typeface="Calibri Light" pitchFamily="34" charset="0"/>
                <a:cs typeface="Calibri Light" pitchFamily="34" charset="0"/>
              </a:rPr>
              <a:t>Visibility </a:t>
            </a:r>
            <a:r>
              <a:rPr lang="en-US" sz="2600" b="1" dirty="0" smtClean="0">
                <a:latin typeface="Calibri Light" pitchFamily="34" charset="0"/>
                <a:cs typeface="Calibri Light" pitchFamily="34" charset="0"/>
              </a:rPr>
              <a:t>of the project at partner institutions </a:t>
            </a:r>
          </a:p>
          <a:p>
            <a:pPr lvl="1" algn="just">
              <a:buFont typeface="Wingdings" pitchFamily="2" charset="2"/>
              <a:buChar char="§"/>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Interest </a:t>
            </a:r>
            <a:r>
              <a:rPr lang="en-US" sz="2600" dirty="0" smtClean="0">
                <a:latin typeface="Calibri Light" pitchFamily="34" charset="0"/>
                <a:cs typeface="Calibri Light" pitchFamily="34" charset="0"/>
              </a:rPr>
              <a:t>from </a:t>
            </a:r>
            <a:r>
              <a:rPr lang="en-US" sz="2600" b="1" dirty="0" smtClean="0">
                <a:latin typeface="Calibri Light" pitchFamily="34" charset="0"/>
                <a:cs typeface="Calibri Light" pitchFamily="34" charset="0"/>
              </a:rPr>
              <a:t>students </a:t>
            </a:r>
            <a:r>
              <a:rPr lang="en-US" sz="2600" dirty="0" smtClean="0">
                <a:latin typeface="Calibri Light" pitchFamily="34" charset="0"/>
                <a:cs typeface="Calibri Light" pitchFamily="34" charset="0"/>
              </a:rPr>
              <a:t>(e.g. for new study </a:t>
            </a:r>
            <a:r>
              <a:rPr lang="en-US" sz="2600" dirty="0" err="1" smtClean="0">
                <a:latin typeface="Calibri Light" pitchFamily="34" charset="0"/>
                <a:cs typeface="Calibri Light" pitchFamily="34" charset="0"/>
              </a:rPr>
              <a:t>programmes</a:t>
            </a:r>
            <a:r>
              <a:rPr lang="en-US" sz="2600" dirty="0" smtClean="0">
                <a:latin typeface="Calibri Light" pitchFamily="34" charset="0"/>
                <a:cs typeface="Calibri Light" pitchFamily="34" charset="0"/>
              </a:rPr>
              <a:t>) </a:t>
            </a:r>
          </a:p>
          <a:p>
            <a:pPr lvl="1" algn="just">
              <a:buFont typeface="Wingdings" pitchFamily="2" charset="2"/>
              <a:buChar char="§"/>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Support </a:t>
            </a:r>
            <a:r>
              <a:rPr lang="en-US" sz="2600" dirty="0" smtClean="0">
                <a:latin typeface="Calibri Light" pitchFamily="34" charset="0"/>
                <a:cs typeface="Calibri Light" pitchFamily="34" charset="0"/>
              </a:rPr>
              <a:t>from the </a:t>
            </a:r>
            <a:r>
              <a:rPr lang="sr-Latn-RS" sz="2600" b="1" dirty="0" smtClean="0">
                <a:latin typeface="Calibri Light" pitchFamily="34" charset="0"/>
                <a:cs typeface="Calibri Light" pitchFamily="34" charset="0"/>
              </a:rPr>
              <a:t>HEI’s</a:t>
            </a:r>
            <a:r>
              <a:rPr lang="en-US" sz="2600" b="1" dirty="0" smtClean="0">
                <a:latin typeface="Calibri Light" pitchFamily="34" charset="0"/>
                <a:cs typeface="Calibri Light" pitchFamily="34" charset="0"/>
              </a:rPr>
              <a:t> </a:t>
            </a:r>
            <a:r>
              <a:rPr lang="en-US" sz="2600" b="1" dirty="0" smtClean="0">
                <a:latin typeface="Calibri Light" pitchFamily="34" charset="0"/>
                <a:cs typeface="Calibri Light" pitchFamily="34" charset="0"/>
              </a:rPr>
              <a:t>authorities and services </a:t>
            </a:r>
          </a:p>
          <a:p>
            <a:pPr lvl="1" algn="just">
              <a:buFont typeface="Wingdings" pitchFamily="2" charset="2"/>
              <a:buChar char="§"/>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Support </a:t>
            </a:r>
            <a:r>
              <a:rPr lang="en-US" sz="2600" dirty="0" smtClean="0">
                <a:latin typeface="Calibri Light" pitchFamily="34" charset="0"/>
                <a:cs typeface="Calibri Light" pitchFamily="34" charset="0"/>
              </a:rPr>
              <a:t>from </a:t>
            </a:r>
            <a:r>
              <a:rPr lang="en-US" sz="2600" b="1" dirty="0" smtClean="0">
                <a:latin typeface="Calibri Light" pitchFamily="34" charset="0"/>
                <a:cs typeface="Calibri Light" pitchFamily="34" charset="0"/>
              </a:rPr>
              <a:t>policy makers, </a:t>
            </a:r>
            <a:r>
              <a:rPr lang="en-US" sz="2600" b="1" dirty="0" err="1" smtClean="0">
                <a:latin typeface="Calibri Light" pitchFamily="34" charset="0"/>
                <a:cs typeface="Calibri Light" pitchFamily="34" charset="0"/>
              </a:rPr>
              <a:t>labour</a:t>
            </a:r>
            <a:r>
              <a:rPr lang="en-US" sz="2600" b="1" dirty="0" smtClean="0">
                <a:latin typeface="Calibri Light" pitchFamily="34" charset="0"/>
                <a:cs typeface="Calibri Light" pitchFamily="34" charset="0"/>
              </a:rPr>
              <a:t> market and others relevant stakeholders </a:t>
            </a:r>
          </a:p>
          <a:p>
            <a:pPr lvl="1" algn="just">
              <a:buFont typeface="Wingdings" pitchFamily="2" charset="2"/>
              <a:buChar char="§"/>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Awareness </a:t>
            </a:r>
            <a:r>
              <a:rPr lang="en-US" sz="2600" dirty="0" smtClean="0">
                <a:latin typeface="Calibri Light" pitchFamily="34" charset="0"/>
                <a:cs typeface="Calibri Light" pitchFamily="34" charset="0"/>
              </a:rPr>
              <a:t>among </a:t>
            </a:r>
            <a:r>
              <a:rPr lang="en-US" sz="2600" b="1" dirty="0" smtClean="0">
                <a:latin typeface="Calibri Light" pitchFamily="34" charset="0"/>
                <a:cs typeface="Calibri Light" pitchFamily="34" charset="0"/>
              </a:rPr>
              <a:t>general public </a:t>
            </a:r>
          </a:p>
          <a:p>
            <a:pPr algn="just">
              <a:buFont typeface="Wingdings" pitchFamily="2" charset="2"/>
              <a:buChar char="Ø"/>
            </a:pPr>
            <a:endParaRPr lang="en-US" sz="24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676</Words>
  <Application>Microsoft Office PowerPoint</Application>
  <PresentationFormat>On-screen Show (4:3)</PresentationFormat>
  <Paragraphs>80</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Dissemination</vt:lpstr>
      <vt:lpstr>Publicity/visibility rules</vt:lpstr>
      <vt:lpstr>Publicity obligations</vt:lpstr>
      <vt:lpstr>Penalties in the case of non-compliance with publicity obligations</vt:lpstr>
      <vt:lpstr>Dissemination tools</vt:lpstr>
      <vt:lpstr>Sustainability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23</cp:revision>
  <dcterms:created xsi:type="dcterms:W3CDTF">2006-08-16T00:00:00Z</dcterms:created>
  <dcterms:modified xsi:type="dcterms:W3CDTF">2018-12-13T14:32:12Z</dcterms:modified>
</cp:coreProperties>
</file>